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11"/>
  </p:notesMasterIdLst>
  <p:handoutMasterIdLst>
    <p:handoutMasterId r:id="rId112"/>
  </p:handoutMasterIdLst>
  <p:sldIdLst>
    <p:sldId id="256" r:id="rId2"/>
    <p:sldId id="793" r:id="rId3"/>
    <p:sldId id="790" r:id="rId4"/>
    <p:sldId id="335" r:id="rId5"/>
    <p:sldId id="789" r:id="rId6"/>
    <p:sldId id="270" r:id="rId7"/>
    <p:sldId id="272" r:id="rId8"/>
    <p:sldId id="781" r:id="rId9"/>
    <p:sldId id="784" r:id="rId10"/>
    <p:sldId id="785" r:id="rId11"/>
    <p:sldId id="782" r:id="rId12"/>
    <p:sldId id="783" r:id="rId13"/>
    <p:sldId id="786" r:id="rId14"/>
    <p:sldId id="787" r:id="rId15"/>
    <p:sldId id="325" r:id="rId16"/>
    <p:sldId id="330" r:id="rId17"/>
    <p:sldId id="324" r:id="rId18"/>
    <p:sldId id="323" r:id="rId19"/>
    <p:sldId id="331" r:id="rId20"/>
    <p:sldId id="332" r:id="rId21"/>
    <p:sldId id="333" r:id="rId22"/>
    <p:sldId id="334" r:id="rId23"/>
    <p:sldId id="328" r:id="rId24"/>
    <p:sldId id="271" r:id="rId25"/>
    <p:sldId id="281" r:id="rId26"/>
    <p:sldId id="355" r:id="rId27"/>
    <p:sldId id="356" r:id="rId28"/>
    <p:sldId id="329" r:id="rId29"/>
    <p:sldId id="286" r:id="rId30"/>
    <p:sldId id="285" r:id="rId31"/>
    <p:sldId id="327" r:id="rId32"/>
    <p:sldId id="770" r:id="rId33"/>
    <p:sldId id="771" r:id="rId34"/>
    <p:sldId id="772" r:id="rId35"/>
    <p:sldId id="678" r:id="rId36"/>
    <p:sldId id="679" r:id="rId37"/>
    <p:sldId id="336" r:id="rId38"/>
    <p:sldId id="292" r:id="rId39"/>
    <p:sldId id="337" r:id="rId40"/>
    <p:sldId id="357" r:id="rId41"/>
    <p:sldId id="766" r:id="rId42"/>
    <p:sldId id="767" r:id="rId43"/>
    <p:sldId id="768" r:id="rId44"/>
    <p:sldId id="667" r:id="rId45"/>
    <p:sldId id="296" r:id="rId46"/>
    <p:sldId id="298" r:id="rId47"/>
    <p:sldId id="297" r:id="rId48"/>
    <p:sldId id="299" r:id="rId49"/>
    <p:sldId id="338" r:id="rId50"/>
    <p:sldId id="314" r:id="rId51"/>
    <p:sldId id="268" r:id="rId52"/>
    <p:sldId id="265" r:id="rId53"/>
    <p:sldId id="266" r:id="rId54"/>
    <p:sldId id="757" r:id="rId55"/>
    <p:sldId id="758" r:id="rId56"/>
    <p:sldId id="267" r:id="rId57"/>
    <p:sldId id="616" r:id="rId58"/>
    <p:sldId id="776" r:id="rId59"/>
    <p:sldId id="777" r:id="rId60"/>
    <p:sldId id="778" r:id="rId61"/>
    <p:sldId id="779" r:id="rId62"/>
    <p:sldId id="358" r:id="rId63"/>
    <p:sldId id="269" r:id="rId64"/>
    <p:sldId id="276" r:id="rId65"/>
    <p:sldId id="761" r:id="rId66"/>
    <p:sldId id="277" r:id="rId67"/>
    <p:sldId id="278" r:id="rId68"/>
    <p:sldId id="283" r:id="rId69"/>
    <p:sldId id="284" r:id="rId70"/>
    <p:sldId id="339" r:id="rId71"/>
    <p:sldId id="315" r:id="rId72"/>
    <p:sldId id="780" r:id="rId73"/>
    <p:sldId id="690" r:id="rId74"/>
    <p:sldId id="754" r:id="rId75"/>
    <p:sldId id="730" r:id="rId76"/>
    <p:sldId id="692" r:id="rId77"/>
    <p:sldId id="348" r:id="rId78"/>
    <p:sldId id="344" r:id="rId79"/>
    <p:sldId id="349" r:id="rId80"/>
    <p:sldId id="350" r:id="rId81"/>
    <p:sldId id="346" r:id="rId82"/>
    <p:sldId id="347" r:id="rId83"/>
    <p:sldId id="351" r:id="rId84"/>
    <p:sldId id="340" r:id="rId85"/>
    <p:sldId id="341" r:id="rId86"/>
    <p:sldId id="352" r:id="rId87"/>
    <p:sldId id="353" r:id="rId88"/>
    <p:sldId id="360" r:id="rId89"/>
    <p:sldId id="361" r:id="rId90"/>
    <p:sldId id="354" r:id="rId91"/>
    <p:sldId id="359" r:id="rId92"/>
    <p:sldId id="795" r:id="rId93"/>
    <p:sldId id="792" r:id="rId94"/>
    <p:sldId id="317" r:id="rId95"/>
    <p:sldId id="791" r:id="rId96"/>
    <p:sldId id="794" r:id="rId97"/>
    <p:sldId id="788" r:id="rId98"/>
    <p:sldId id="362" r:id="rId99"/>
    <p:sldId id="363" r:id="rId100"/>
    <p:sldId id="365" r:id="rId101"/>
    <p:sldId id="366" r:id="rId102"/>
    <p:sldId id="367" r:id="rId103"/>
    <p:sldId id="370" r:id="rId104"/>
    <p:sldId id="373" r:id="rId105"/>
    <p:sldId id="371" r:id="rId106"/>
    <p:sldId id="374" r:id="rId107"/>
    <p:sldId id="372" r:id="rId108"/>
    <p:sldId id="321" r:id="rId109"/>
    <p:sldId id="257" r:id="rId110"/>
  </p:sldIdLst>
  <p:sldSz cx="9144000" cy="6858000" type="screen4x3"/>
  <p:notesSz cx="6858000" cy="9144000"/>
  <p:defaultTextStyle>
    <a:defPPr>
      <a:defRPr lang="en-US"/>
    </a:defPPr>
    <a:lvl1pPr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mn-cs"/>
      </a:defRPr>
    </a:lvl5pPr>
    <a:lvl6pPr marL="2286000" algn="l" defTabSz="914400" rtl="0" eaLnBrk="1" latinLnBrk="0" hangingPunct="1">
      <a:defRPr b="1" kern="1200">
        <a:solidFill>
          <a:schemeClr val="tx1"/>
        </a:solidFill>
        <a:latin typeface="Arial" panose="020B0604020202020204" pitchFamily="34" charset="0"/>
        <a:ea typeface="+mn-ea"/>
        <a:cs typeface="+mn-cs"/>
      </a:defRPr>
    </a:lvl6pPr>
    <a:lvl7pPr marL="2743200" algn="l" defTabSz="914400" rtl="0" eaLnBrk="1" latinLnBrk="0" hangingPunct="1">
      <a:defRPr b="1" kern="1200">
        <a:solidFill>
          <a:schemeClr val="tx1"/>
        </a:solidFill>
        <a:latin typeface="Arial" panose="020B0604020202020204" pitchFamily="34" charset="0"/>
        <a:ea typeface="+mn-ea"/>
        <a:cs typeface="+mn-cs"/>
      </a:defRPr>
    </a:lvl7pPr>
    <a:lvl8pPr marL="3200400" algn="l" defTabSz="914400" rtl="0" eaLnBrk="1" latinLnBrk="0" hangingPunct="1">
      <a:defRPr b="1" kern="1200">
        <a:solidFill>
          <a:schemeClr val="tx1"/>
        </a:solidFill>
        <a:latin typeface="Arial" panose="020B0604020202020204" pitchFamily="34" charset="0"/>
        <a:ea typeface="+mn-ea"/>
        <a:cs typeface="+mn-cs"/>
      </a:defRPr>
    </a:lvl8pPr>
    <a:lvl9pPr marL="3657600" algn="l" defTabSz="914400" rtl="0" eaLnBrk="1" latinLnBrk="0" hangingPunct="1">
      <a:defRPr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658" autoAdjust="0"/>
    <p:restoredTop sz="88810" autoAdjust="0"/>
  </p:normalViewPr>
  <p:slideViewPr>
    <p:cSldViewPr>
      <p:cViewPr>
        <p:scale>
          <a:sx n="80" d="100"/>
          <a:sy n="80" d="100"/>
        </p:scale>
        <p:origin x="528" y="17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handoutMaster" Target="handoutMasters/handoutMaster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presProps" Target="pres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581AF871-2116-702F-0138-7D2F5DA1879C}"/>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b="0">
                <a:latin typeface="Arial" charset="0"/>
              </a:defRPr>
            </a:lvl1pPr>
          </a:lstStyle>
          <a:p>
            <a:pPr>
              <a:defRPr/>
            </a:pPr>
            <a:endParaRPr lang="en-US"/>
          </a:p>
        </p:txBody>
      </p:sp>
      <p:sp>
        <p:nvSpPr>
          <p:cNvPr id="59395" name="Rectangle 3">
            <a:extLst>
              <a:ext uri="{FF2B5EF4-FFF2-40B4-BE49-F238E27FC236}">
                <a16:creationId xmlns:a16="http://schemas.microsoft.com/office/drawing/2014/main" id="{50169515-5287-A2E9-3FE7-68DAEED7CA99}"/>
              </a:ext>
            </a:extLst>
          </p:cNvPr>
          <p:cNvSpPr>
            <a:spLocks noGrp="1" noChangeArrowheads="1"/>
          </p:cNvSpPr>
          <p:nvPr>
            <p:ph type="dt" sz="quarter"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b="0">
                <a:latin typeface="Arial" charset="0"/>
              </a:defRPr>
            </a:lvl1pPr>
          </a:lstStyle>
          <a:p>
            <a:pPr>
              <a:defRPr/>
            </a:pPr>
            <a:endParaRPr lang="en-US"/>
          </a:p>
        </p:txBody>
      </p:sp>
      <p:sp>
        <p:nvSpPr>
          <p:cNvPr id="59396" name="Rectangle 4">
            <a:extLst>
              <a:ext uri="{FF2B5EF4-FFF2-40B4-BE49-F238E27FC236}">
                <a16:creationId xmlns:a16="http://schemas.microsoft.com/office/drawing/2014/main" id="{4E038AFF-180F-BA29-C6DB-6AE18DC14117}"/>
              </a:ext>
            </a:extLst>
          </p:cNvPr>
          <p:cNvSpPr>
            <a:spLocks noGrp="1" noChangeArrowheads="1"/>
          </p:cNvSpPr>
          <p:nvPr>
            <p:ph type="ftr" sz="quarter" idx="2"/>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b="0">
                <a:latin typeface="Arial" charset="0"/>
              </a:defRPr>
            </a:lvl1pPr>
          </a:lstStyle>
          <a:p>
            <a:pPr>
              <a:defRPr/>
            </a:pPr>
            <a:r>
              <a:rPr lang="en-US"/>
              <a:t>Title IX Coordinator Training 01/16/2024</a:t>
            </a:r>
          </a:p>
        </p:txBody>
      </p:sp>
      <p:sp>
        <p:nvSpPr>
          <p:cNvPr id="59397" name="Rectangle 5">
            <a:extLst>
              <a:ext uri="{FF2B5EF4-FFF2-40B4-BE49-F238E27FC236}">
                <a16:creationId xmlns:a16="http://schemas.microsoft.com/office/drawing/2014/main" id="{41F1B7D2-1915-056D-C808-3A4DF1E96EB4}"/>
              </a:ext>
            </a:extLst>
          </p:cNvPr>
          <p:cNvSpPr>
            <a:spLocks noGrp="1" noChangeArrowheads="1"/>
          </p:cNvSpPr>
          <p:nvPr>
            <p:ph type="sldNum" sz="quarter" idx="3"/>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b="0"/>
            </a:lvl1pPr>
          </a:lstStyle>
          <a:p>
            <a:pPr>
              <a:defRPr/>
            </a:pPr>
            <a:fld id="{435D05D2-C90C-C34E-AAB3-4B4E54AD56F7}"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D22FD60-96DE-025D-97A2-3D2E378C9E7B}"/>
              </a:ext>
            </a:extLst>
          </p:cNvPr>
          <p:cNvSpPr>
            <a:spLocks noGrp="1"/>
          </p:cNvSpPr>
          <p:nvPr>
            <p:ph type="hdr" sz="quarter"/>
          </p:nvPr>
        </p:nvSpPr>
        <p:spPr>
          <a:xfrm>
            <a:off x="0" y="2"/>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AFE0A766-D398-B1E3-5BC9-F906F9701174}"/>
              </a:ext>
            </a:extLst>
          </p:cNvPr>
          <p:cNvSpPr>
            <a:spLocks noGrp="1"/>
          </p:cNvSpPr>
          <p:nvPr>
            <p:ph type="dt" idx="1"/>
          </p:nvPr>
        </p:nvSpPr>
        <p:spPr>
          <a:xfrm>
            <a:off x="3884613" y="2"/>
            <a:ext cx="2971800" cy="458788"/>
          </a:xfrm>
          <a:prstGeom prst="rect">
            <a:avLst/>
          </a:prstGeom>
        </p:spPr>
        <p:txBody>
          <a:bodyPr vert="horz" lIns="91440" tIns="45720" rIns="91440" bIns="45720" rtlCol="0"/>
          <a:lstStyle>
            <a:lvl1pPr algn="r">
              <a:defRPr sz="1200"/>
            </a:lvl1pPr>
          </a:lstStyle>
          <a:p>
            <a:pPr>
              <a:defRPr/>
            </a:pPr>
            <a:fld id="{F860DA26-E532-BE42-A53E-6BE1872CB383}" type="datetimeFigureOut">
              <a:rPr lang="en-US"/>
              <a:pPr>
                <a:defRPr/>
              </a:pPr>
              <a:t>2/2/2024</a:t>
            </a:fld>
            <a:endParaRPr lang="en-US"/>
          </a:p>
        </p:txBody>
      </p:sp>
      <p:sp>
        <p:nvSpPr>
          <p:cNvPr id="4" name="Slide Image Placeholder 3">
            <a:extLst>
              <a:ext uri="{FF2B5EF4-FFF2-40B4-BE49-F238E27FC236}">
                <a16:creationId xmlns:a16="http://schemas.microsoft.com/office/drawing/2014/main" id="{82E7B200-6142-FA36-8FA3-54F9F6E0FB45}"/>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34E01918-17F4-CF28-A42D-43B8C80DEE9A}"/>
              </a:ext>
            </a:extLst>
          </p:cNvPr>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06499CB-3425-B663-7239-56AF15314CD0}"/>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r>
              <a:rPr lang="en-US"/>
              <a:t>Title IX Coordinator Training 01/16/2024</a:t>
            </a:r>
          </a:p>
        </p:txBody>
      </p:sp>
      <p:sp>
        <p:nvSpPr>
          <p:cNvPr id="7" name="Slide Number Placeholder 6">
            <a:extLst>
              <a:ext uri="{FF2B5EF4-FFF2-40B4-BE49-F238E27FC236}">
                <a16:creationId xmlns:a16="http://schemas.microsoft.com/office/drawing/2014/main" id="{545A8075-4752-DBAA-DF7E-1D4F55600E38}"/>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262B5745-073D-9D45-9A6E-E21EF518BA6C}" type="slidenum">
              <a:rPr lang="en-US"/>
              <a:pPr>
                <a:defRPr/>
              </a:pPr>
              <a:t>‹#›</a:t>
            </a:fld>
            <a:endParaRPr lang="en-US"/>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a:defRPr/>
            </a:pPr>
            <a:r>
              <a:rPr lang="en-US"/>
              <a:t>Title IX Coordinator Training 01/16/2024</a:t>
            </a:r>
          </a:p>
        </p:txBody>
      </p:sp>
      <p:sp>
        <p:nvSpPr>
          <p:cNvPr id="5" name="Slide Number Placeholder 4"/>
          <p:cNvSpPr>
            <a:spLocks noGrp="1"/>
          </p:cNvSpPr>
          <p:nvPr>
            <p:ph type="sldNum" sz="quarter" idx="5"/>
          </p:nvPr>
        </p:nvSpPr>
        <p:spPr/>
        <p:txBody>
          <a:bodyPr/>
          <a:lstStyle/>
          <a:p>
            <a:pPr>
              <a:defRPr/>
            </a:pPr>
            <a:fld id="{262B5745-073D-9D45-9A6E-E21EF518BA6C}" type="slidenum">
              <a:rPr lang="en-US" smtClean="0"/>
              <a:pPr>
                <a:defRPr/>
              </a:pPr>
              <a:t>1</a:t>
            </a:fld>
            <a:endParaRPr lang="en-US"/>
          </a:p>
        </p:txBody>
      </p:sp>
    </p:spTree>
    <p:extLst>
      <p:ext uri="{BB962C8B-B14F-4D97-AF65-F5344CB8AC3E}">
        <p14:creationId xmlns:p14="http://schemas.microsoft.com/office/powerpoint/2010/main" val="4206425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57E55D99-39F6-003F-CBDD-CF8497E96AA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6CADE181-2880-AB64-48CA-4D082C7B55B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80900" name="Slide Number Placeholder 3">
            <a:extLst>
              <a:ext uri="{FF2B5EF4-FFF2-40B4-BE49-F238E27FC236}">
                <a16:creationId xmlns:a16="http://schemas.microsoft.com/office/drawing/2014/main" id="{3B2418B2-2C0D-1AAA-D476-C06AB658004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C7AAC887-A81D-E24D-8071-1132B1D654CB}" type="slidenum">
              <a:rPr lang="en-US" altLang="en-US" smtClean="0"/>
              <a:pPr/>
              <a:t>76</a:t>
            </a:fld>
            <a:endParaRPr lang="en-US" altLang="en-US"/>
          </a:p>
        </p:txBody>
      </p:sp>
      <p:sp>
        <p:nvSpPr>
          <p:cNvPr id="2" name="Footer Placeholder 1">
            <a:extLst>
              <a:ext uri="{FF2B5EF4-FFF2-40B4-BE49-F238E27FC236}">
                <a16:creationId xmlns:a16="http://schemas.microsoft.com/office/drawing/2014/main" id="{66A7B188-40DF-38CE-F3EB-940B4FC679BC}"/>
              </a:ext>
            </a:extLst>
          </p:cNvPr>
          <p:cNvSpPr>
            <a:spLocks noGrp="1"/>
          </p:cNvSpPr>
          <p:nvPr>
            <p:ph type="ftr" sz="quarter" idx="4"/>
          </p:nvPr>
        </p:nvSpPr>
        <p:spPr/>
        <p:txBody>
          <a:bodyPr/>
          <a:lstStyle/>
          <a:p>
            <a:pPr>
              <a:defRPr/>
            </a:pPr>
            <a:r>
              <a:rPr lang="en-US"/>
              <a:t>Title IX Coordinator Training 01/16/2024</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a:extLst>
              <a:ext uri="{FF2B5EF4-FFF2-40B4-BE49-F238E27FC236}">
                <a16:creationId xmlns:a16="http://schemas.microsoft.com/office/drawing/2014/main" id="{B28EA377-DA4D-9412-8F57-449D55D07ED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a:extLst>
              <a:ext uri="{FF2B5EF4-FFF2-40B4-BE49-F238E27FC236}">
                <a16:creationId xmlns:a16="http://schemas.microsoft.com/office/drawing/2014/main" id="{4A0398D3-078A-3D2A-9ABE-54D8CDD505B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1620" name="Slide Number Placeholder 3">
            <a:extLst>
              <a:ext uri="{FF2B5EF4-FFF2-40B4-BE49-F238E27FC236}">
                <a16:creationId xmlns:a16="http://schemas.microsoft.com/office/drawing/2014/main" id="{8261D63F-F60B-76D2-8450-EF03ACEAE8D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FD784FCE-31F9-564B-9E24-E9A1E9947185}" type="slidenum">
              <a:rPr lang="en-US" altLang="en-US" smtClean="0"/>
              <a:pPr/>
              <a:t>108</a:t>
            </a:fld>
            <a:endParaRPr lang="en-US" altLang="en-US"/>
          </a:p>
        </p:txBody>
      </p:sp>
      <p:sp>
        <p:nvSpPr>
          <p:cNvPr id="2" name="Footer Placeholder 1">
            <a:extLst>
              <a:ext uri="{FF2B5EF4-FFF2-40B4-BE49-F238E27FC236}">
                <a16:creationId xmlns:a16="http://schemas.microsoft.com/office/drawing/2014/main" id="{247C0A78-DE67-664C-33F6-27BFFAD1D393}"/>
              </a:ext>
            </a:extLst>
          </p:cNvPr>
          <p:cNvSpPr>
            <a:spLocks noGrp="1"/>
          </p:cNvSpPr>
          <p:nvPr>
            <p:ph type="ftr" sz="quarter" idx="4"/>
          </p:nvPr>
        </p:nvSpPr>
        <p:spPr/>
        <p:txBody>
          <a:bodyPr/>
          <a:lstStyle/>
          <a:p>
            <a:pPr>
              <a:defRPr/>
            </a:pPr>
            <a:r>
              <a:rPr lang="en-US"/>
              <a:t>Title IX Coordinator Training 01/16/2024</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662524744"/>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9348423"/>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533400"/>
            <a:ext cx="1943100" cy="5029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533400"/>
            <a:ext cx="5676900" cy="5029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44033319"/>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33609717"/>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176227543"/>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00200"/>
            <a:ext cx="38100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3810000" cy="3962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72911271"/>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07069727"/>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85542148"/>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5802951"/>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36079101"/>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1616145"/>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8C8D306-F9DB-A212-FB48-4AA3E876FF37}"/>
              </a:ext>
            </a:extLst>
          </p:cNvPr>
          <p:cNvSpPr>
            <a:spLocks noGrp="1" noChangeArrowheads="1"/>
          </p:cNvSpPr>
          <p:nvPr>
            <p:ph type="title"/>
          </p:nvPr>
        </p:nvSpPr>
        <p:spPr bwMode="auto">
          <a:xfrm>
            <a:off x="685800" y="533400"/>
            <a:ext cx="777240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D606575E-DB32-A482-691F-3BDDD7675C7C}"/>
              </a:ext>
            </a:extLst>
          </p:cNvPr>
          <p:cNvSpPr>
            <a:spLocks noGrp="1" noChangeArrowheads="1"/>
          </p:cNvSpPr>
          <p:nvPr>
            <p:ph type="body" idx="1"/>
          </p:nvPr>
        </p:nvSpPr>
        <p:spPr bwMode="auto">
          <a:xfrm>
            <a:off x="685800" y="1600200"/>
            <a:ext cx="7772400"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grpSp>
        <p:nvGrpSpPr>
          <p:cNvPr id="1028" name="Group 5">
            <a:extLst>
              <a:ext uri="{FF2B5EF4-FFF2-40B4-BE49-F238E27FC236}">
                <a16:creationId xmlns:a16="http://schemas.microsoft.com/office/drawing/2014/main" id="{B1F29F54-B510-FD8E-17AE-7A5062B36FB3}"/>
              </a:ext>
            </a:extLst>
          </p:cNvPr>
          <p:cNvGrpSpPr>
            <a:grpSpLocks/>
          </p:cNvGrpSpPr>
          <p:nvPr userDrawn="1"/>
        </p:nvGrpSpPr>
        <p:grpSpPr bwMode="auto">
          <a:xfrm>
            <a:off x="0" y="0"/>
            <a:ext cx="9144000" cy="6858000"/>
            <a:chOff x="0" y="0"/>
            <a:chExt cx="5760" cy="4320"/>
          </a:xfrm>
        </p:grpSpPr>
        <p:sp>
          <p:nvSpPr>
            <p:cNvPr id="1030" name="Rectangle 6">
              <a:extLst>
                <a:ext uri="{FF2B5EF4-FFF2-40B4-BE49-F238E27FC236}">
                  <a16:creationId xmlns:a16="http://schemas.microsoft.com/office/drawing/2014/main" id="{3B212D0D-2BB0-B440-C374-18264A74EF6C}"/>
                </a:ext>
              </a:extLst>
            </p:cNvPr>
            <p:cNvSpPr>
              <a:spLocks noChangeArrowheads="1"/>
            </p:cNvSpPr>
            <p:nvPr userDrawn="1"/>
          </p:nvSpPr>
          <p:spPr bwMode="auto">
            <a:xfrm>
              <a:off x="144" y="144"/>
              <a:ext cx="48" cy="4176"/>
            </a:xfrm>
            <a:prstGeom prst="rect">
              <a:avLst/>
            </a:prstGeom>
            <a:solidFill>
              <a:srgbClr val="800000"/>
            </a:solidFill>
            <a:ln>
              <a:noFill/>
            </a:ln>
            <a:effectLst/>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defRPr/>
              </a:pPr>
              <a:endParaRPr lang="en-US" altLang="en-US"/>
            </a:p>
          </p:txBody>
        </p:sp>
        <p:sp>
          <p:nvSpPr>
            <p:cNvPr id="1031" name="Rectangle 7">
              <a:extLst>
                <a:ext uri="{FF2B5EF4-FFF2-40B4-BE49-F238E27FC236}">
                  <a16:creationId xmlns:a16="http://schemas.microsoft.com/office/drawing/2014/main" id="{5222760A-B889-6463-A633-B4B58A7B49B9}"/>
                </a:ext>
              </a:extLst>
            </p:cNvPr>
            <p:cNvSpPr>
              <a:spLocks noChangeArrowheads="1"/>
            </p:cNvSpPr>
            <p:nvPr userDrawn="1"/>
          </p:nvSpPr>
          <p:spPr bwMode="auto">
            <a:xfrm rot="5400000">
              <a:off x="2832" y="-2736"/>
              <a:ext cx="96" cy="5760"/>
            </a:xfrm>
            <a:prstGeom prst="rect">
              <a:avLst/>
            </a:prstGeom>
            <a:solidFill>
              <a:srgbClr val="800000"/>
            </a:solidFill>
            <a:ln>
              <a:noFill/>
            </a:ln>
            <a:effectLst/>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defRPr/>
              </a:pPr>
              <a:endParaRPr lang="en-US" altLang="en-US"/>
            </a:p>
          </p:txBody>
        </p:sp>
        <p:sp>
          <p:nvSpPr>
            <p:cNvPr id="1032" name="Rectangle 8">
              <a:extLst>
                <a:ext uri="{FF2B5EF4-FFF2-40B4-BE49-F238E27FC236}">
                  <a16:creationId xmlns:a16="http://schemas.microsoft.com/office/drawing/2014/main" id="{7F7AA650-F431-421C-B6EF-15DE7E83B73B}"/>
                </a:ext>
              </a:extLst>
            </p:cNvPr>
            <p:cNvSpPr>
              <a:spLocks noChangeArrowheads="1"/>
            </p:cNvSpPr>
            <p:nvPr userDrawn="1"/>
          </p:nvSpPr>
          <p:spPr bwMode="auto">
            <a:xfrm>
              <a:off x="0" y="0"/>
              <a:ext cx="144" cy="4320"/>
            </a:xfrm>
            <a:prstGeom prst="rect">
              <a:avLst/>
            </a:prstGeom>
            <a:solidFill>
              <a:srgbClr val="003366"/>
            </a:solidFill>
            <a:ln>
              <a:noFill/>
            </a:ln>
            <a:effectLst/>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defRPr/>
              </a:pPr>
              <a:endParaRPr lang="en-US" altLang="en-US"/>
            </a:p>
          </p:txBody>
        </p:sp>
        <p:sp>
          <p:nvSpPr>
            <p:cNvPr id="1033" name="Rectangle 9">
              <a:extLst>
                <a:ext uri="{FF2B5EF4-FFF2-40B4-BE49-F238E27FC236}">
                  <a16:creationId xmlns:a16="http://schemas.microsoft.com/office/drawing/2014/main" id="{6CECD5C6-16EC-562B-64F9-EE5CF4F33E67}"/>
                </a:ext>
              </a:extLst>
            </p:cNvPr>
            <p:cNvSpPr>
              <a:spLocks noChangeArrowheads="1"/>
            </p:cNvSpPr>
            <p:nvPr userDrawn="1"/>
          </p:nvSpPr>
          <p:spPr bwMode="auto">
            <a:xfrm rot="5400000">
              <a:off x="2880" y="-2736"/>
              <a:ext cx="144" cy="5616"/>
            </a:xfrm>
            <a:prstGeom prst="rect">
              <a:avLst/>
            </a:prstGeom>
            <a:solidFill>
              <a:srgbClr val="003366"/>
            </a:solidFill>
            <a:ln>
              <a:noFill/>
            </a:ln>
            <a:effectLst/>
          </p:spPr>
          <p:txBody>
            <a:bodyPr wrap="none" anchor="ctr"/>
            <a:lstStyle>
              <a:lvl1pPr eaLnBrk="0" hangingPunct="0">
                <a:defRPr b="1">
                  <a:solidFill>
                    <a:schemeClr val="tx1"/>
                  </a:solidFill>
                  <a:latin typeface="Arial" panose="020B0604020202020204" pitchFamily="34" charset="0"/>
                </a:defRPr>
              </a:lvl1pPr>
              <a:lvl2pPr marL="742950" indent="-285750" eaLnBrk="0" hangingPunct="0">
                <a:defRPr b="1">
                  <a:solidFill>
                    <a:schemeClr val="tx1"/>
                  </a:solidFill>
                  <a:latin typeface="Arial" panose="020B0604020202020204" pitchFamily="34" charset="0"/>
                </a:defRPr>
              </a:lvl2pPr>
              <a:lvl3pPr marL="1143000" indent="-228600" eaLnBrk="0" hangingPunct="0">
                <a:defRPr b="1">
                  <a:solidFill>
                    <a:schemeClr val="tx1"/>
                  </a:solidFill>
                  <a:latin typeface="Arial" panose="020B0604020202020204" pitchFamily="34" charset="0"/>
                </a:defRPr>
              </a:lvl3pPr>
              <a:lvl4pPr marL="1600200" indent="-228600" eaLnBrk="0" hangingPunct="0">
                <a:defRPr b="1">
                  <a:solidFill>
                    <a:schemeClr val="tx1"/>
                  </a:solidFill>
                  <a:latin typeface="Arial" panose="020B0604020202020204" pitchFamily="34" charset="0"/>
                </a:defRPr>
              </a:lvl4pPr>
              <a:lvl5pPr marL="2057400" indent="-228600" eaLnBrk="0" hangingPunct="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pPr eaLnBrk="1" hangingPunct="1">
                <a:defRPr/>
              </a:pPr>
              <a:endParaRPr lang="en-US" altLang="en-US"/>
            </a:p>
          </p:txBody>
        </p:sp>
      </p:grpSp>
      <p:pic>
        <p:nvPicPr>
          <p:cNvPr id="1029" name="Picture 10" descr="\\uslbes01\Apps\Logo\Udall Shumway Logo Web-01.png">
            <a:extLst>
              <a:ext uri="{FF2B5EF4-FFF2-40B4-BE49-F238E27FC236}">
                <a16:creationId xmlns:a16="http://schemas.microsoft.com/office/drawing/2014/main" id="{5849EEB3-39AE-8BDF-BC84-ED8EF743D578}"/>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81000" y="6289675"/>
            <a:ext cx="2438400"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spd="slow">
    <p:fade/>
  </p:transition>
  <p:txStyles>
    <p:titleStyle>
      <a:lvl1pPr algn="ctr" rtl="0" eaLnBrk="0" fontAlgn="base" hangingPunct="0">
        <a:spcBef>
          <a:spcPct val="0"/>
        </a:spcBef>
        <a:spcAft>
          <a:spcPct val="0"/>
        </a:spcAft>
        <a:defRPr sz="4400">
          <a:solidFill>
            <a:srgbClr val="003366"/>
          </a:solidFill>
          <a:latin typeface="+mj-lt"/>
          <a:ea typeface="+mj-ea"/>
          <a:cs typeface="+mj-cs"/>
        </a:defRPr>
      </a:lvl1pPr>
      <a:lvl2pPr algn="ctr" rtl="0" eaLnBrk="0" fontAlgn="base" hangingPunct="0">
        <a:spcBef>
          <a:spcPct val="0"/>
        </a:spcBef>
        <a:spcAft>
          <a:spcPct val="0"/>
        </a:spcAft>
        <a:defRPr sz="4400">
          <a:solidFill>
            <a:srgbClr val="003366"/>
          </a:solidFill>
          <a:latin typeface="Arial" charset="0"/>
        </a:defRPr>
      </a:lvl2pPr>
      <a:lvl3pPr algn="ctr" rtl="0" eaLnBrk="0" fontAlgn="base" hangingPunct="0">
        <a:spcBef>
          <a:spcPct val="0"/>
        </a:spcBef>
        <a:spcAft>
          <a:spcPct val="0"/>
        </a:spcAft>
        <a:defRPr sz="4400">
          <a:solidFill>
            <a:srgbClr val="003366"/>
          </a:solidFill>
          <a:latin typeface="Arial" charset="0"/>
        </a:defRPr>
      </a:lvl3pPr>
      <a:lvl4pPr algn="ctr" rtl="0" eaLnBrk="0" fontAlgn="base" hangingPunct="0">
        <a:spcBef>
          <a:spcPct val="0"/>
        </a:spcBef>
        <a:spcAft>
          <a:spcPct val="0"/>
        </a:spcAft>
        <a:defRPr sz="4400">
          <a:solidFill>
            <a:srgbClr val="003366"/>
          </a:solidFill>
          <a:latin typeface="Arial" charset="0"/>
        </a:defRPr>
      </a:lvl4pPr>
      <a:lvl5pPr algn="ctr" rtl="0" eaLnBrk="0" fontAlgn="base" hangingPunct="0">
        <a:spcBef>
          <a:spcPct val="0"/>
        </a:spcBef>
        <a:spcAft>
          <a:spcPct val="0"/>
        </a:spcAft>
        <a:defRPr sz="4400">
          <a:solidFill>
            <a:srgbClr val="003366"/>
          </a:solidFill>
          <a:latin typeface="Arial" charset="0"/>
        </a:defRPr>
      </a:lvl5pPr>
      <a:lvl6pPr marL="457200" algn="ctr" rtl="0" fontAlgn="base">
        <a:spcBef>
          <a:spcPct val="0"/>
        </a:spcBef>
        <a:spcAft>
          <a:spcPct val="0"/>
        </a:spcAft>
        <a:defRPr sz="4400">
          <a:solidFill>
            <a:srgbClr val="003366"/>
          </a:solidFill>
          <a:latin typeface="Arial" charset="0"/>
        </a:defRPr>
      </a:lvl6pPr>
      <a:lvl7pPr marL="914400" algn="ctr" rtl="0" fontAlgn="base">
        <a:spcBef>
          <a:spcPct val="0"/>
        </a:spcBef>
        <a:spcAft>
          <a:spcPct val="0"/>
        </a:spcAft>
        <a:defRPr sz="4400">
          <a:solidFill>
            <a:srgbClr val="003366"/>
          </a:solidFill>
          <a:latin typeface="Arial" charset="0"/>
        </a:defRPr>
      </a:lvl7pPr>
      <a:lvl8pPr marL="1371600" algn="ctr" rtl="0" fontAlgn="base">
        <a:spcBef>
          <a:spcPct val="0"/>
        </a:spcBef>
        <a:spcAft>
          <a:spcPct val="0"/>
        </a:spcAft>
        <a:defRPr sz="4400">
          <a:solidFill>
            <a:srgbClr val="003366"/>
          </a:solidFill>
          <a:latin typeface="Arial" charset="0"/>
        </a:defRPr>
      </a:lvl8pPr>
      <a:lvl9pPr marL="1828800" algn="ctr" rtl="0" fontAlgn="base">
        <a:spcBef>
          <a:spcPct val="0"/>
        </a:spcBef>
        <a:spcAft>
          <a:spcPct val="0"/>
        </a:spcAft>
        <a:defRPr sz="4400">
          <a:solidFill>
            <a:srgbClr val="003366"/>
          </a:solidFill>
          <a:latin typeface="Arial" charset="0"/>
        </a:defRPr>
      </a:lvl9pPr>
    </p:titleStyle>
    <p:bodyStyle>
      <a:lvl1pPr marL="342900" indent="-342900" algn="l" rtl="0" eaLnBrk="0" fontAlgn="base" hangingPunct="0">
        <a:spcBef>
          <a:spcPct val="20000"/>
        </a:spcBef>
        <a:spcAft>
          <a:spcPct val="0"/>
        </a:spcAft>
        <a:buChar char="•"/>
        <a:defRPr sz="3200">
          <a:solidFill>
            <a:srgbClr val="003366"/>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66"/>
          </a:solidFill>
          <a:latin typeface="+mn-lt"/>
        </a:defRPr>
      </a:lvl2pPr>
      <a:lvl3pPr marL="1143000" indent="-228600" algn="l" rtl="0" eaLnBrk="0" fontAlgn="base" hangingPunct="0">
        <a:spcBef>
          <a:spcPct val="20000"/>
        </a:spcBef>
        <a:spcAft>
          <a:spcPct val="0"/>
        </a:spcAft>
        <a:buChar char="•"/>
        <a:defRPr sz="2400">
          <a:solidFill>
            <a:srgbClr val="003366"/>
          </a:solidFill>
          <a:latin typeface="+mn-lt"/>
        </a:defRPr>
      </a:lvl3pPr>
      <a:lvl4pPr marL="1600200" indent="-228600" algn="l" rtl="0" eaLnBrk="0" fontAlgn="base" hangingPunct="0">
        <a:spcBef>
          <a:spcPct val="20000"/>
        </a:spcBef>
        <a:spcAft>
          <a:spcPct val="0"/>
        </a:spcAft>
        <a:buChar char="–"/>
        <a:defRPr sz="2000">
          <a:solidFill>
            <a:srgbClr val="003366"/>
          </a:solidFill>
          <a:latin typeface="+mn-lt"/>
        </a:defRPr>
      </a:lvl4pPr>
      <a:lvl5pPr marL="2057400" indent="-228600" algn="l" rtl="0" eaLnBrk="0" fontAlgn="base" hangingPunct="0">
        <a:spcBef>
          <a:spcPct val="20000"/>
        </a:spcBef>
        <a:spcAft>
          <a:spcPct val="0"/>
        </a:spcAft>
        <a:buChar char="»"/>
        <a:defRPr sz="2000">
          <a:solidFill>
            <a:srgbClr val="003366"/>
          </a:solidFill>
          <a:latin typeface="+mn-lt"/>
        </a:defRPr>
      </a:lvl5pPr>
      <a:lvl6pPr marL="2514600" indent="-228600" algn="l" rtl="0" fontAlgn="base">
        <a:spcBef>
          <a:spcPct val="20000"/>
        </a:spcBef>
        <a:spcAft>
          <a:spcPct val="0"/>
        </a:spcAft>
        <a:buChar char="»"/>
        <a:defRPr sz="2000">
          <a:solidFill>
            <a:srgbClr val="003366"/>
          </a:solidFill>
          <a:latin typeface="+mn-lt"/>
        </a:defRPr>
      </a:lvl6pPr>
      <a:lvl7pPr marL="2971800" indent="-228600" algn="l" rtl="0" fontAlgn="base">
        <a:spcBef>
          <a:spcPct val="20000"/>
        </a:spcBef>
        <a:spcAft>
          <a:spcPct val="0"/>
        </a:spcAft>
        <a:buChar char="»"/>
        <a:defRPr sz="2000">
          <a:solidFill>
            <a:srgbClr val="003366"/>
          </a:solidFill>
          <a:latin typeface="+mn-lt"/>
        </a:defRPr>
      </a:lvl7pPr>
      <a:lvl8pPr marL="3429000" indent="-228600" algn="l" rtl="0" fontAlgn="base">
        <a:spcBef>
          <a:spcPct val="20000"/>
        </a:spcBef>
        <a:spcAft>
          <a:spcPct val="0"/>
        </a:spcAft>
        <a:buChar char="»"/>
        <a:defRPr sz="2000">
          <a:solidFill>
            <a:srgbClr val="003366"/>
          </a:solidFill>
          <a:latin typeface="+mn-lt"/>
        </a:defRPr>
      </a:lvl8pPr>
      <a:lvl9pPr marL="3886200" indent="-228600" algn="l" rtl="0" fontAlgn="base">
        <a:spcBef>
          <a:spcPct val="20000"/>
        </a:spcBef>
        <a:spcAft>
          <a:spcPct val="0"/>
        </a:spcAft>
        <a:buChar char="»"/>
        <a:defRPr sz="2000">
          <a:solidFill>
            <a:srgbClr val="0033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3" Type="http://schemas.openxmlformats.org/officeDocument/2006/relationships/hyperlink" Target="mailto:llj@udallshumway.com" TargetMode="External"/><Relationship Id="rId2" Type="http://schemas.openxmlformats.org/officeDocument/2006/relationships/hyperlink" Target="mailto:khb@udallshumway.com"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www.udallshumway.com/"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implicit.harvard.edu/implicit/takeatest.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https://www.marugujarat.org/important-notice-regarding-junior-clerk-recruitment-in-states-agriculture-universities/" TargetMode="External"/><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hyperlink" Target="https://creativecommons.org/licenses/by-nc-nd/3.0/"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mappingcompanysuccess.com/2008/01/page/4" TargetMode="External"/><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hyperlink" Target="https://creativecommons.org/licenses/by-nd/3.0/"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74E33A98-0FEC-1B32-1D06-06F757B5E709}"/>
              </a:ext>
            </a:extLst>
          </p:cNvPr>
          <p:cNvSpPr>
            <a:spLocks noGrp="1" noChangeArrowheads="1"/>
          </p:cNvSpPr>
          <p:nvPr>
            <p:ph type="ctrTitle"/>
          </p:nvPr>
        </p:nvSpPr>
        <p:spPr>
          <a:xfrm>
            <a:off x="1600200" y="3894138"/>
            <a:ext cx="5638800" cy="1820862"/>
          </a:xfrm>
        </p:spPr>
        <p:txBody>
          <a:bodyPr/>
          <a:lstStyle/>
          <a:p>
            <a:pPr>
              <a:defRPr/>
            </a:pPr>
            <a:br>
              <a:rPr lang="en-US" altLang="en-US" sz="2400" dirty="0"/>
            </a:br>
            <a:br>
              <a:rPr lang="en-US" altLang="en-US" sz="2400" dirty="0"/>
            </a:br>
            <a:br>
              <a:rPr lang="en-US" altLang="en-US" sz="2400" dirty="0"/>
            </a:br>
            <a:br>
              <a:rPr lang="en-US" altLang="en-US" sz="2400" dirty="0"/>
            </a:br>
            <a:r>
              <a:rPr lang="en-US" altLang="en-US" sz="2400" i="1" dirty="0">
                <a:solidFill>
                  <a:srgbClr val="8E0000"/>
                </a:solidFill>
              </a:rPr>
              <a:t>Presented by:  </a:t>
            </a:r>
            <a:br>
              <a:rPr lang="en-US" altLang="en-US" sz="2400" i="1" dirty="0">
                <a:solidFill>
                  <a:srgbClr val="8E0000"/>
                </a:solidFill>
              </a:rPr>
            </a:br>
            <a:r>
              <a:rPr lang="en-US" altLang="en-US" sz="2400" i="1" dirty="0">
                <a:solidFill>
                  <a:srgbClr val="8E0000"/>
                </a:solidFill>
              </a:rPr>
              <a:t>Kathleen Brantingham &amp; Meghan Baka</a:t>
            </a:r>
            <a:br>
              <a:rPr lang="en-US" altLang="en-US" sz="2400" i="1" dirty="0"/>
            </a:br>
            <a:endParaRPr lang="en-US" altLang="en-US" sz="2400" kern="1200" dirty="0">
              <a:solidFill>
                <a:srgbClr val="C00000"/>
              </a:solidFill>
              <a:latin typeface="Calibri" panose="020F0502020204030204" pitchFamily="34" charset="0"/>
              <a:ea typeface="+mn-ea"/>
              <a:cs typeface="Calibri" panose="020F0502020204030204" pitchFamily="34" charset="0"/>
            </a:endParaRPr>
          </a:p>
        </p:txBody>
      </p:sp>
      <p:sp>
        <p:nvSpPr>
          <p:cNvPr id="4099" name="Rectangle 29">
            <a:extLst>
              <a:ext uri="{FF2B5EF4-FFF2-40B4-BE49-F238E27FC236}">
                <a16:creationId xmlns:a16="http://schemas.microsoft.com/office/drawing/2014/main" id="{7A0A75F8-BF5F-3F0A-D82E-9E5E62DB9D4A}"/>
              </a:ext>
            </a:extLst>
          </p:cNvPr>
          <p:cNvSpPr>
            <a:spLocks noChangeArrowheads="1"/>
          </p:cNvSpPr>
          <p:nvPr/>
        </p:nvSpPr>
        <p:spPr bwMode="auto">
          <a:xfrm>
            <a:off x="457200" y="914400"/>
            <a:ext cx="8077200" cy="1752600"/>
          </a:xfrm>
          <a:prstGeom prst="rect">
            <a:avLst/>
          </a:prstGeom>
          <a:noFill/>
          <a:ln>
            <a:noFill/>
          </a:ln>
          <a:effectLst/>
        </p:spPr>
        <p:txBody>
          <a:bodyPr anchor="ctr"/>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lgn="ctr" eaLnBrk="1" hangingPunct="1">
              <a:spcBef>
                <a:spcPct val="0"/>
              </a:spcBef>
              <a:buFontTx/>
              <a:buNone/>
              <a:defRPr/>
            </a:pPr>
            <a:endParaRPr lang="en-US" altLang="en-US" sz="4500" dirty="0">
              <a:solidFill>
                <a:srgbClr val="C00000"/>
              </a:solidFill>
              <a:latin typeface="Calibri" panose="020F0502020204030204" pitchFamily="34" charset="0"/>
              <a:cs typeface="Calibri" panose="020F0502020204030204" pitchFamily="34" charset="0"/>
            </a:endParaRPr>
          </a:p>
          <a:p>
            <a:pPr algn="ctr" eaLnBrk="1" hangingPunct="1">
              <a:spcBef>
                <a:spcPct val="0"/>
              </a:spcBef>
              <a:buFontTx/>
              <a:buNone/>
              <a:defRPr/>
            </a:pPr>
            <a:endParaRPr lang="en-US" altLang="en-US" sz="4500" dirty="0">
              <a:solidFill>
                <a:srgbClr val="C00000"/>
              </a:solidFill>
              <a:latin typeface="Calibri" panose="020F0502020204030204" pitchFamily="34" charset="0"/>
              <a:cs typeface="Calibri" panose="020F0502020204030204" pitchFamily="34" charset="0"/>
            </a:endParaRPr>
          </a:p>
          <a:p>
            <a:pPr algn="ctr" eaLnBrk="1" hangingPunct="1">
              <a:spcBef>
                <a:spcPct val="0"/>
              </a:spcBef>
              <a:buFontTx/>
              <a:buNone/>
              <a:defRPr/>
            </a:pPr>
            <a:endParaRPr lang="en-US" altLang="en-US" sz="4500" dirty="0">
              <a:solidFill>
                <a:srgbClr val="C00000"/>
              </a:solidFill>
              <a:latin typeface="Calibri" panose="020F0502020204030204" pitchFamily="34" charset="0"/>
              <a:cs typeface="Calibri" panose="020F0502020204030204" pitchFamily="34" charset="0"/>
            </a:endParaRPr>
          </a:p>
          <a:p>
            <a:pPr algn="ctr" eaLnBrk="1" hangingPunct="1">
              <a:spcBef>
                <a:spcPct val="0"/>
              </a:spcBef>
              <a:buFontTx/>
              <a:buNone/>
              <a:defRPr/>
            </a:pPr>
            <a:r>
              <a:rPr lang="en-US" altLang="en-US" sz="4500" dirty="0">
                <a:solidFill>
                  <a:srgbClr val="8E0000"/>
                </a:solidFill>
                <a:latin typeface="Calibri" panose="020F0502020204030204" pitchFamily="34" charset="0"/>
                <a:cs typeface="Calibri" panose="020F0502020204030204" pitchFamily="34" charset="0"/>
              </a:rPr>
              <a:t>Title IX Coordinator:</a:t>
            </a:r>
          </a:p>
          <a:p>
            <a:pPr algn="ctr" eaLnBrk="1" hangingPunct="1">
              <a:spcBef>
                <a:spcPct val="0"/>
              </a:spcBef>
              <a:buFontTx/>
              <a:buNone/>
              <a:defRPr/>
            </a:pPr>
            <a:r>
              <a:rPr lang="en-US" altLang="en-US" dirty="0">
                <a:solidFill>
                  <a:srgbClr val="8E0000"/>
                </a:solidFill>
                <a:latin typeface="Calibri" panose="020F0502020204030204" pitchFamily="34" charset="0"/>
                <a:cs typeface="Calibri" panose="020F0502020204030204" pitchFamily="34" charset="0"/>
              </a:rPr>
              <a:t>Roles and Responsibilities and Title IX 2024 Regulation Update (What to Expect)</a:t>
            </a:r>
          </a:p>
          <a:p>
            <a:pPr algn="ctr" eaLnBrk="1" hangingPunct="1">
              <a:spcBef>
                <a:spcPct val="0"/>
              </a:spcBef>
              <a:buFontTx/>
              <a:buNone/>
              <a:defRPr/>
            </a:pPr>
            <a:endParaRPr lang="en-US" altLang="en-US" sz="4500" b="0" dirty="0">
              <a:latin typeface="Perpetua" panose="02020502060401020303" pitchFamily="18" charset="0"/>
            </a:endParaRPr>
          </a:p>
          <a:p>
            <a:pPr algn="ctr" eaLnBrk="1" hangingPunct="1">
              <a:spcBef>
                <a:spcPct val="0"/>
              </a:spcBef>
              <a:buFontTx/>
              <a:buNone/>
              <a:defRPr/>
            </a:pPr>
            <a:endParaRPr lang="en-US" altLang="en-US" sz="3500" b="0" dirty="0">
              <a:latin typeface="+mj-lt"/>
            </a:endParaRPr>
          </a:p>
          <a:p>
            <a:pPr algn="ctr" eaLnBrk="1" hangingPunct="1">
              <a:spcBef>
                <a:spcPct val="0"/>
              </a:spcBef>
              <a:buFontTx/>
              <a:buNone/>
              <a:defRPr/>
            </a:pPr>
            <a:r>
              <a:rPr lang="en-US" altLang="en-US" sz="3500" b="0">
                <a:latin typeface="+mj-lt"/>
              </a:rPr>
              <a:t>February 6, </a:t>
            </a:r>
            <a:r>
              <a:rPr lang="en-US" altLang="en-US" sz="3500" b="0" dirty="0">
                <a:latin typeface="+mj-lt"/>
              </a:rPr>
              <a:t>2024</a:t>
            </a:r>
            <a:endParaRPr lang="en-US" altLang="en-US" sz="3500" b="0" i="1" dirty="0">
              <a:latin typeface="+mj-lt"/>
            </a:endParaRPr>
          </a:p>
        </p:txBody>
      </p:sp>
      <p:pic>
        <p:nvPicPr>
          <p:cNvPr id="4100" name="Picture 2">
            <a:extLst>
              <a:ext uri="{FF2B5EF4-FFF2-40B4-BE49-F238E27FC236}">
                <a16:creationId xmlns:a16="http://schemas.microsoft.com/office/drawing/2014/main" id="{D1A3F2C4-2BFD-3EFE-43F4-5FC2085872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4975" y="6029325"/>
            <a:ext cx="234315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F9C34130-C8A8-AF98-DF57-00827D9E4A3A}"/>
              </a:ext>
            </a:extLst>
          </p:cNvPr>
          <p:cNvSpPr>
            <a:spLocks noGrp="1" noChangeArrowheads="1"/>
          </p:cNvSpPr>
          <p:nvPr>
            <p:ph type="title"/>
          </p:nvPr>
        </p:nvSpPr>
        <p:spPr/>
        <p:txBody>
          <a:bodyPr/>
          <a:lstStyle/>
          <a:p>
            <a:r>
              <a:rPr lang="en-US" altLang="en-US" b="1">
                <a:solidFill>
                  <a:srgbClr val="8E0000"/>
                </a:solidFill>
              </a:rPr>
              <a:t>Is it Deliberate Indifference?</a:t>
            </a:r>
          </a:p>
        </p:txBody>
      </p:sp>
      <p:sp>
        <p:nvSpPr>
          <p:cNvPr id="3" name="Content Placeholder 2">
            <a:extLst>
              <a:ext uri="{FF2B5EF4-FFF2-40B4-BE49-F238E27FC236}">
                <a16:creationId xmlns:a16="http://schemas.microsoft.com/office/drawing/2014/main" id="{CE274792-C9EE-EB93-2230-041A5D2D078C}"/>
              </a:ext>
            </a:extLst>
          </p:cNvPr>
          <p:cNvSpPr>
            <a:spLocks noGrp="1" noChangeArrowheads="1"/>
          </p:cNvSpPr>
          <p:nvPr>
            <p:ph idx="1"/>
          </p:nvPr>
        </p:nvSpPr>
        <p:spPr>
          <a:xfrm>
            <a:off x="685800" y="1752600"/>
            <a:ext cx="7772400" cy="3962400"/>
          </a:xfrm>
        </p:spPr>
        <p:txBody>
          <a:bodyPr/>
          <a:lstStyle/>
          <a:p>
            <a:pPr marL="0" indent="0">
              <a:buFontTx/>
              <a:buNone/>
            </a:pPr>
            <a:r>
              <a:rPr lang="en-US" altLang="en-US" sz="2400"/>
              <a:t>A parent reports to the school principal that their child has been subject to persistent gender-based cyberbullying by another student via social media. The principal acknowledges the report but fails to take any substantial action to address the issue, such as involving law enforcement or implementing a plan to protect the targeted student.</a:t>
            </a:r>
          </a:p>
          <a:p>
            <a:pPr marL="0" indent="0">
              <a:buFontTx/>
              <a:buNone/>
            </a:pPr>
            <a:endParaRPr lang="en-US" altLang="en-US" sz="2400"/>
          </a:p>
          <a:p>
            <a:pPr marL="0" indent="0">
              <a:buFontTx/>
              <a:buNone/>
            </a:pPr>
            <a:r>
              <a:rPr lang="en-US" altLang="en-US" sz="2400"/>
              <a:t>Inadequate Responses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1">
            <a:extLst>
              <a:ext uri="{FF2B5EF4-FFF2-40B4-BE49-F238E27FC236}">
                <a16:creationId xmlns:a16="http://schemas.microsoft.com/office/drawing/2014/main" id="{5DDD6175-3EC6-161F-9F91-9CA7FA463F82}"/>
              </a:ext>
            </a:extLst>
          </p:cNvPr>
          <p:cNvSpPr>
            <a:spLocks noGrp="1" noChangeArrowheads="1"/>
          </p:cNvSpPr>
          <p:nvPr>
            <p:ph type="title"/>
          </p:nvPr>
        </p:nvSpPr>
        <p:spPr>
          <a:xfrm>
            <a:off x="533400" y="533400"/>
            <a:ext cx="7772400" cy="1447800"/>
          </a:xfrm>
        </p:spPr>
        <p:txBody>
          <a:bodyPr/>
          <a:lstStyle/>
          <a:p>
            <a:r>
              <a:rPr lang="en-US" altLang="en-US" sz="3600" b="1" dirty="0">
                <a:solidFill>
                  <a:srgbClr val="8E0000"/>
                </a:solidFill>
              </a:rPr>
              <a:t>2024 Changes:</a:t>
            </a:r>
            <a:br>
              <a:rPr lang="en-US" altLang="en-US" sz="3600" b="1" dirty="0">
                <a:solidFill>
                  <a:srgbClr val="8E0000"/>
                </a:solidFill>
              </a:rPr>
            </a:br>
            <a:r>
              <a:rPr lang="en-US" altLang="en-US" sz="3600" b="1" dirty="0">
                <a:solidFill>
                  <a:srgbClr val="8E0000"/>
                </a:solidFill>
              </a:rPr>
              <a:t>Anticipated Scope and Procedures</a:t>
            </a:r>
          </a:p>
        </p:txBody>
      </p:sp>
      <p:sp>
        <p:nvSpPr>
          <p:cNvPr id="102403" name="Content Placeholder 2">
            <a:extLst>
              <a:ext uri="{FF2B5EF4-FFF2-40B4-BE49-F238E27FC236}">
                <a16:creationId xmlns:a16="http://schemas.microsoft.com/office/drawing/2014/main" id="{34675D37-97C3-5594-0FD8-B32D325A17E9}"/>
              </a:ext>
            </a:extLst>
          </p:cNvPr>
          <p:cNvSpPr>
            <a:spLocks noGrp="1" noChangeArrowheads="1"/>
          </p:cNvSpPr>
          <p:nvPr>
            <p:ph idx="1"/>
          </p:nvPr>
        </p:nvSpPr>
        <p:spPr>
          <a:xfrm>
            <a:off x="685800" y="2209800"/>
            <a:ext cx="7772400" cy="3962400"/>
          </a:xfrm>
        </p:spPr>
        <p:txBody>
          <a:bodyPr/>
          <a:lstStyle/>
          <a:p>
            <a:r>
              <a:rPr lang="en-US" altLang="en-US" sz="2800" dirty="0"/>
              <a:t>Other potential areas of school responsibility:</a:t>
            </a:r>
          </a:p>
          <a:p>
            <a:pPr lvl="1"/>
            <a:r>
              <a:rPr lang="en-US" altLang="en-US" dirty="0"/>
              <a:t> Off-campus harassment</a:t>
            </a:r>
          </a:p>
          <a:p>
            <a:pPr lvl="1"/>
            <a:r>
              <a:rPr lang="en-US" altLang="en-US" dirty="0"/>
              <a:t>Complainant or Respondent is not enrolled or employed by the school; and </a:t>
            </a:r>
          </a:p>
          <a:p>
            <a:pPr lvl="1"/>
            <a:r>
              <a:rPr lang="en-US" altLang="en-US" dirty="0"/>
              <a:t>Notice of harassment</a:t>
            </a:r>
          </a:p>
          <a:p>
            <a:pPr lvl="1"/>
            <a:endParaRPr lang="en-US" altLang="en-US" dirty="0"/>
          </a:p>
          <a:p>
            <a:pPr marL="0" indent="0">
              <a:buNone/>
            </a:pPr>
            <a:endParaRPr lang="en-US" altLang="en-US" sz="2000" dirty="0"/>
          </a:p>
        </p:txBody>
      </p:sp>
    </p:spTree>
  </p:cSld>
  <p:clrMapOvr>
    <a:masterClrMapping/>
  </p:clrMapOvr>
  <p:transition/>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a:extLst>
              <a:ext uri="{FF2B5EF4-FFF2-40B4-BE49-F238E27FC236}">
                <a16:creationId xmlns:a16="http://schemas.microsoft.com/office/drawing/2014/main" id="{7CFD78FF-8096-7B3E-7AD1-5C67CECCBDF2}"/>
              </a:ext>
            </a:extLst>
          </p:cNvPr>
          <p:cNvSpPr>
            <a:spLocks noGrp="1" noChangeArrowheads="1"/>
          </p:cNvSpPr>
          <p:nvPr>
            <p:ph type="title"/>
          </p:nvPr>
        </p:nvSpPr>
        <p:spPr/>
        <p:txBody>
          <a:bodyPr/>
          <a:lstStyle/>
          <a:p>
            <a:r>
              <a:rPr lang="en-US" altLang="en-US" b="1">
                <a:solidFill>
                  <a:srgbClr val="8E0000"/>
                </a:solidFill>
              </a:rPr>
              <a:t>Procedures and Training</a:t>
            </a:r>
          </a:p>
        </p:txBody>
      </p:sp>
      <p:sp>
        <p:nvSpPr>
          <p:cNvPr id="103427" name="Content Placeholder 2">
            <a:extLst>
              <a:ext uri="{FF2B5EF4-FFF2-40B4-BE49-F238E27FC236}">
                <a16:creationId xmlns:a16="http://schemas.microsoft.com/office/drawing/2014/main" id="{9BB4C47B-B2B0-B977-90A8-CB8A128A6F11}"/>
              </a:ext>
            </a:extLst>
          </p:cNvPr>
          <p:cNvSpPr>
            <a:spLocks noGrp="1" noChangeArrowheads="1"/>
          </p:cNvSpPr>
          <p:nvPr>
            <p:ph idx="1"/>
          </p:nvPr>
        </p:nvSpPr>
        <p:spPr/>
        <p:txBody>
          <a:bodyPr/>
          <a:lstStyle/>
          <a:p>
            <a:r>
              <a:rPr lang="en-US" altLang="en-US" sz="2800" dirty="0"/>
              <a:t>Procedures: Changes relative to time frame and delays, presumption of non-responsibility, questioning parties and witnesses, evidence of past sexual behaviors, standard of proof and the appeals process</a:t>
            </a:r>
          </a:p>
          <a:p>
            <a:endParaRPr lang="en-US" altLang="en-US" sz="2800" dirty="0"/>
          </a:p>
          <a:p>
            <a:r>
              <a:rPr lang="en-US" altLang="en-US" sz="2800" dirty="0"/>
              <a:t>Training will continue to be required</a:t>
            </a:r>
          </a:p>
          <a:p>
            <a:endParaRPr lang="en-US" altLang="en-US" sz="2000" dirty="0"/>
          </a:p>
        </p:txBody>
      </p:sp>
    </p:spTree>
  </p:cSld>
  <p:clrMapOvr>
    <a:masterClrMapping/>
  </p:clrMapOvr>
  <p:transition/>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itle 1">
            <a:extLst>
              <a:ext uri="{FF2B5EF4-FFF2-40B4-BE49-F238E27FC236}">
                <a16:creationId xmlns:a16="http://schemas.microsoft.com/office/drawing/2014/main" id="{41042A74-3CC3-C3D0-22D3-CC5C2F91B7CE}"/>
              </a:ext>
            </a:extLst>
          </p:cNvPr>
          <p:cNvSpPr>
            <a:spLocks noGrp="1" noChangeArrowheads="1"/>
          </p:cNvSpPr>
          <p:nvPr>
            <p:ph type="title"/>
          </p:nvPr>
        </p:nvSpPr>
        <p:spPr/>
        <p:txBody>
          <a:bodyPr/>
          <a:lstStyle/>
          <a:p>
            <a:r>
              <a:rPr lang="en-US" altLang="en-US" b="1">
                <a:solidFill>
                  <a:srgbClr val="8E0000"/>
                </a:solidFill>
              </a:rPr>
              <a:t>Prevention</a:t>
            </a:r>
          </a:p>
        </p:txBody>
      </p:sp>
      <p:sp>
        <p:nvSpPr>
          <p:cNvPr id="104451" name="Content Placeholder 2">
            <a:extLst>
              <a:ext uri="{FF2B5EF4-FFF2-40B4-BE49-F238E27FC236}">
                <a16:creationId xmlns:a16="http://schemas.microsoft.com/office/drawing/2014/main" id="{687AF0D6-2876-57B0-991F-0EFBFCF505E3}"/>
              </a:ext>
            </a:extLst>
          </p:cNvPr>
          <p:cNvSpPr>
            <a:spLocks noGrp="1" noChangeArrowheads="1"/>
          </p:cNvSpPr>
          <p:nvPr>
            <p:ph idx="1"/>
          </p:nvPr>
        </p:nvSpPr>
        <p:spPr>
          <a:xfrm>
            <a:off x="685800" y="1600200"/>
            <a:ext cx="7772400" cy="4114800"/>
          </a:xfrm>
        </p:spPr>
        <p:txBody>
          <a:bodyPr/>
          <a:lstStyle/>
          <a:p>
            <a:r>
              <a:rPr lang="en-US" altLang="en-US" sz="2800" dirty="0"/>
              <a:t>Schools obligation to prevent discrimination from re-occurring </a:t>
            </a:r>
          </a:p>
          <a:p>
            <a:r>
              <a:rPr lang="en-US" altLang="en-US" sz="2800" dirty="0"/>
              <a:t>Title IX coordinators address barriers to reporting sex discrimination, including campus climate surveys (how frequently students are experiencing sex discrimination without reporting it) and/or seeking feedback from students and employees about their experiences reporting sex discrimination.</a:t>
            </a:r>
          </a:p>
          <a:p>
            <a:endParaRPr lang="en-US" altLang="en-US" sz="2000" dirty="0"/>
          </a:p>
        </p:txBody>
      </p:sp>
    </p:spTree>
  </p:cSld>
  <p:clrMapOvr>
    <a:masterClrMapping/>
  </p:clrMapOvr>
  <p:transition/>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a:extLst>
              <a:ext uri="{FF2B5EF4-FFF2-40B4-BE49-F238E27FC236}">
                <a16:creationId xmlns:a16="http://schemas.microsoft.com/office/drawing/2014/main" id="{551A9353-83B3-322F-02B5-4E93FFBB02B1}"/>
              </a:ext>
            </a:extLst>
          </p:cNvPr>
          <p:cNvSpPr>
            <a:spLocks noGrp="1" noChangeArrowheads="1"/>
          </p:cNvSpPr>
          <p:nvPr>
            <p:ph type="title"/>
          </p:nvPr>
        </p:nvSpPr>
        <p:spPr>
          <a:xfrm>
            <a:off x="609600" y="1157288"/>
            <a:ext cx="7772400" cy="885825"/>
          </a:xfrm>
        </p:spPr>
        <p:txBody>
          <a:bodyPr/>
          <a:lstStyle/>
          <a:p>
            <a:r>
              <a:rPr lang="en-US" altLang="en-US" b="1">
                <a:solidFill>
                  <a:srgbClr val="8E0000"/>
                </a:solidFill>
              </a:rPr>
              <a:t>Pregnant and Parenting Students</a:t>
            </a:r>
            <a:br>
              <a:rPr lang="en-US" altLang="en-US" b="1">
                <a:solidFill>
                  <a:srgbClr val="8E0000"/>
                </a:solidFill>
              </a:rPr>
            </a:br>
            <a:br>
              <a:rPr lang="en-US" altLang="en-US" b="1">
                <a:solidFill>
                  <a:srgbClr val="8E0000"/>
                </a:solidFill>
              </a:rPr>
            </a:br>
            <a:endParaRPr lang="en-US" altLang="en-US" b="1">
              <a:solidFill>
                <a:srgbClr val="8E0000"/>
              </a:solidFill>
            </a:endParaRPr>
          </a:p>
        </p:txBody>
      </p:sp>
      <p:sp>
        <p:nvSpPr>
          <p:cNvPr id="105475" name="Content Placeholder 2">
            <a:extLst>
              <a:ext uri="{FF2B5EF4-FFF2-40B4-BE49-F238E27FC236}">
                <a16:creationId xmlns:a16="http://schemas.microsoft.com/office/drawing/2014/main" id="{BC8E6E97-8582-59EE-61ED-E05001CA4FD4}"/>
              </a:ext>
            </a:extLst>
          </p:cNvPr>
          <p:cNvSpPr>
            <a:spLocks noGrp="1" noChangeArrowheads="1"/>
          </p:cNvSpPr>
          <p:nvPr>
            <p:ph idx="1"/>
          </p:nvPr>
        </p:nvSpPr>
        <p:spPr>
          <a:xfrm>
            <a:off x="685800" y="1600200"/>
            <a:ext cx="7772400" cy="4343400"/>
          </a:xfrm>
        </p:spPr>
        <p:txBody>
          <a:bodyPr/>
          <a:lstStyle/>
          <a:p>
            <a:r>
              <a:rPr lang="en-US" altLang="en-US" sz="2800" dirty="0"/>
              <a:t>No discrimination against pregnant and parenting students</a:t>
            </a:r>
          </a:p>
          <a:p>
            <a:r>
              <a:rPr lang="en-US" altLang="en-US" sz="2800" dirty="0"/>
              <a:t>May reflect protections for students based on their potential to become pregnant </a:t>
            </a:r>
          </a:p>
          <a:p>
            <a:r>
              <a:rPr lang="en-US" altLang="en-US" sz="2800" dirty="0"/>
              <a:t>“Related conditions” including childbirth, termination of pregnancy, lactation, and “medical conditions” or “recovery” related to those conditions</a:t>
            </a:r>
          </a:p>
        </p:txBody>
      </p:sp>
    </p:spTree>
  </p:cSld>
  <p:clrMapOvr>
    <a:masterClrMapping/>
  </p:clrMapOvr>
  <p:transition/>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a:extLst>
              <a:ext uri="{FF2B5EF4-FFF2-40B4-BE49-F238E27FC236}">
                <a16:creationId xmlns:a16="http://schemas.microsoft.com/office/drawing/2014/main" id="{6D5D03CB-2F88-2A41-B369-64E486735784}"/>
              </a:ext>
            </a:extLst>
          </p:cNvPr>
          <p:cNvSpPr>
            <a:spLocks noGrp="1" noChangeArrowheads="1"/>
          </p:cNvSpPr>
          <p:nvPr>
            <p:ph type="title"/>
          </p:nvPr>
        </p:nvSpPr>
        <p:spPr>
          <a:xfrm>
            <a:off x="609600" y="1157288"/>
            <a:ext cx="7772400" cy="885825"/>
          </a:xfrm>
        </p:spPr>
        <p:txBody>
          <a:bodyPr/>
          <a:lstStyle/>
          <a:p>
            <a:r>
              <a:rPr lang="en-US" altLang="en-US" b="1">
                <a:solidFill>
                  <a:srgbClr val="8E0000"/>
                </a:solidFill>
              </a:rPr>
              <a:t>Pregnant and Parenting Students</a:t>
            </a:r>
            <a:br>
              <a:rPr lang="en-US" altLang="en-US" b="1">
                <a:solidFill>
                  <a:srgbClr val="8E0000"/>
                </a:solidFill>
              </a:rPr>
            </a:br>
            <a:br>
              <a:rPr lang="en-US" altLang="en-US" b="1">
                <a:solidFill>
                  <a:srgbClr val="8E0000"/>
                </a:solidFill>
              </a:rPr>
            </a:br>
            <a:endParaRPr lang="en-US" altLang="en-US" b="1">
              <a:solidFill>
                <a:srgbClr val="8E0000"/>
              </a:solidFill>
            </a:endParaRPr>
          </a:p>
        </p:txBody>
      </p:sp>
      <p:sp>
        <p:nvSpPr>
          <p:cNvPr id="106499" name="Content Placeholder 2">
            <a:extLst>
              <a:ext uri="{FF2B5EF4-FFF2-40B4-BE49-F238E27FC236}">
                <a16:creationId xmlns:a16="http://schemas.microsoft.com/office/drawing/2014/main" id="{0FD17F41-0BFB-7A1C-D00E-49ECFE073301}"/>
              </a:ext>
            </a:extLst>
          </p:cNvPr>
          <p:cNvSpPr>
            <a:spLocks noGrp="1" noChangeArrowheads="1"/>
          </p:cNvSpPr>
          <p:nvPr>
            <p:ph idx="1"/>
          </p:nvPr>
        </p:nvSpPr>
        <p:spPr/>
        <p:txBody>
          <a:bodyPr/>
          <a:lstStyle/>
          <a:p>
            <a:r>
              <a:rPr lang="en-US" altLang="en-US" sz="2800" dirty="0"/>
              <a:t>Proposed language may define a school’s responsibilities to pregnant and parenting students, how schools must treat absences, require doctor’s notes, and provide services and supports for pregnant and parenting students</a:t>
            </a:r>
          </a:p>
        </p:txBody>
      </p:sp>
    </p:spTree>
  </p:cSld>
  <p:clrMapOvr>
    <a:masterClrMapping/>
  </p:clrMapOvr>
  <p:transition/>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a:extLst>
              <a:ext uri="{FF2B5EF4-FFF2-40B4-BE49-F238E27FC236}">
                <a16:creationId xmlns:a16="http://schemas.microsoft.com/office/drawing/2014/main" id="{0A7E996F-AC28-976F-74F4-DFFC07AB580D}"/>
              </a:ext>
            </a:extLst>
          </p:cNvPr>
          <p:cNvSpPr>
            <a:spLocks noGrp="1" noChangeArrowheads="1"/>
          </p:cNvSpPr>
          <p:nvPr>
            <p:ph type="title"/>
          </p:nvPr>
        </p:nvSpPr>
        <p:spPr>
          <a:xfrm>
            <a:off x="685800" y="852488"/>
            <a:ext cx="7772400" cy="885825"/>
          </a:xfrm>
        </p:spPr>
        <p:txBody>
          <a:bodyPr/>
          <a:lstStyle/>
          <a:p>
            <a:r>
              <a:rPr lang="en-US" altLang="en-US" b="1">
                <a:solidFill>
                  <a:srgbClr val="8E0000"/>
                </a:solidFill>
              </a:rPr>
              <a:t>LGBTQ+ Students</a:t>
            </a:r>
            <a:br>
              <a:rPr lang="en-US" altLang="en-US" b="1">
                <a:solidFill>
                  <a:srgbClr val="8E0000"/>
                </a:solidFill>
              </a:rPr>
            </a:br>
            <a:endParaRPr lang="en-US" altLang="en-US" b="1">
              <a:solidFill>
                <a:srgbClr val="8E0000"/>
              </a:solidFill>
            </a:endParaRPr>
          </a:p>
        </p:txBody>
      </p:sp>
      <p:sp>
        <p:nvSpPr>
          <p:cNvPr id="107523" name="Content Placeholder 2">
            <a:extLst>
              <a:ext uri="{FF2B5EF4-FFF2-40B4-BE49-F238E27FC236}">
                <a16:creationId xmlns:a16="http://schemas.microsoft.com/office/drawing/2014/main" id="{E6EDBBD4-2DDB-1262-993A-85F520CA8228}"/>
              </a:ext>
            </a:extLst>
          </p:cNvPr>
          <p:cNvSpPr>
            <a:spLocks noGrp="1" noChangeArrowheads="1"/>
          </p:cNvSpPr>
          <p:nvPr>
            <p:ph idx="1"/>
          </p:nvPr>
        </p:nvSpPr>
        <p:spPr/>
        <p:txBody>
          <a:bodyPr/>
          <a:lstStyle/>
          <a:p>
            <a:r>
              <a:rPr lang="en-US" altLang="en-US" sz="2800" dirty="0"/>
              <a:t>Protects against discrimination based on sexual orientation, gender identity and sex characteristics </a:t>
            </a:r>
          </a:p>
          <a:p>
            <a:r>
              <a:rPr lang="en-US" altLang="en-US" sz="2800" dirty="0">
                <a:solidFill>
                  <a:srgbClr val="002060"/>
                </a:solidFill>
              </a:rPr>
              <a:t>“Sex discrimination” includes discrimination based on sexual orientation, gender identity, sex-related characteristics, status as transgender or nonbinary, or sex stereotypes. </a:t>
            </a:r>
          </a:p>
          <a:p>
            <a:endParaRPr lang="en-US" altLang="en-US" sz="2800" dirty="0"/>
          </a:p>
        </p:txBody>
      </p:sp>
    </p:spTree>
  </p:cSld>
  <p:clrMapOvr>
    <a:masterClrMapping/>
  </p:clrMapOvr>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1">
            <a:extLst>
              <a:ext uri="{FF2B5EF4-FFF2-40B4-BE49-F238E27FC236}">
                <a16:creationId xmlns:a16="http://schemas.microsoft.com/office/drawing/2014/main" id="{B73624FE-F721-91B3-9ACC-14FDB493052A}"/>
              </a:ext>
            </a:extLst>
          </p:cNvPr>
          <p:cNvSpPr>
            <a:spLocks noGrp="1" noChangeArrowheads="1"/>
          </p:cNvSpPr>
          <p:nvPr>
            <p:ph type="title"/>
          </p:nvPr>
        </p:nvSpPr>
        <p:spPr>
          <a:xfrm>
            <a:off x="685800" y="852488"/>
            <a:ext cx="7772400" cy="885825"/>
          </a:xfrm>
        </p:spPr>
        <p:txBody>
          <a:bodyPr/>
          <a:lstStyle/>
          <a:p>
            <a:r>
              <a:rPr lang="en-US" altLang="en-US" b="1">
                <a:solidFill>
                  <a:srgbClr val="8E0000"/>
                </a:solidFill>
              </a:rPr>
              <a:t>LGBTQ+ Students</a:t>
            </a:r>
            <a:br>
              <a:rPr lang="en-US" altLang="en-US" b="1">
                <a:solidFill>
                  <a:srgbClr val="8E0000"/>
                </a:solidFill>
              </a:rPr>
            </a:br>
            <a:endParaRPr lang="en-US" altLang="en-US" b="1">
              <a:solidFill>
                <a:srgbClr val="8E0000"/>
              </a:solidFill>
            </a:endParaRPr>
          </a:p>
        </p:txBody>
      </p:sp>
      <p:sp>
        <p:nvSpPr>
          <p:cNvPr id="108547" name="Content Placeholder 2">
            <a:extLst>
              <a:ext uri="{FF2B5EF4-FFF2-40B4-BE49-F238E27FC236}">
                <a16:creationId xmlns:a16="http://schemas.microsoft.com/office/drawing/2014/main" id="{C75D0FAA-CDE9-F74A-3833-2A387A4ABB13}"/>
              </a:ext>
            </a:extLst>
          </p:cNvPr>
          <p:cNvSpPr>
            <a:spLocks noGrp="1" noChangeArrowheads="1"/>
          </p:cNvSpPr>
          <p:nvPr>
            <p:ph idx="1"/>
          </p:nvPr>
        </p:nvSpPr>
        <p:spPr>
          <a:xfrm>
            <a:off x="685800" y="1447800"/>
            <a:ext cx="7772400" cy="4495800"/>
          </a:xfrm>
        </p:spPr>
        <p:txBody>
          <a:bodyPr/>
          <a:lstStyle/>
          <a:p>
            <a:r>
              <a:rPr lang="en-US" altLang="en-US" sz="2800" dirty="0">
                <a:solidFill>
                  <a:srgbClr val="002060"/>
                </a:solidFill>
              </a:rPr>
              <a:t>LGBTQ+ students must be allowed to participate fully in school, including using school facilities, dressing, being addressed by staff and students, and otherwise participating in schools in a manner consistent with their gender</a:t>
            </a:r>
          </a:p>
          <a:p>
            <a:r>
              <a:rPr lang="en-US" altLang="en-US" sz="2800" dirty="0">
                <a:solidFill>
                  <a:srgbClr val="002060"/>
                </a:solidFill>
              </a:rPr>
              <a:t>May maintain separate restrooms for male and female students and staff, but cannot deny student access to facilities that are consistent with their gender.</a:t>
            </a:r>
          </a:p>
        </p:txBody>
      </p:sp>
    </p:spTree>
  </p:cSld>
  <p:clrMapOvr>
    <a:masterClrMapping/>
  </p:clrMapOvr>
  <p:transition/>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a:extLst>
              <a:ext uri="{FF2B5EF4-FFF2-40B4-BE49-F238E27FC236}">
                <a16:creationId xmlns:a16="http://schemas.microsoft.com/office/drawing/2014/main" id="{516AB9E7-5EC6-3545-B81C-F75AF0B14B9A}"/>
              </a:ext>
            </a:extLst>
          </p:cNvPr>
          <p:cNvSpPr>
            <a:spLocks noGrp="1" noChangeArrowheads="1"/>
          </p:cNvSpPr>
          <p:nvPr>
            <p:ph type="title"/>
          </p:nvPr>
        </p:nvSpPr>
        <p:spPr/>
        <p:txBody>
          <a:bodyPr/>
          <a:lstStyle/>
          <a:p>
            <a:r>
              <a:rPr lang="en-US" altLang="en-US" b="1">
                <a:solidFill>
                  <a:srgbClr val="8E0000"/>
                </a:solidFill>
              </a:rPr>
              <a:t>Equal Opportunity Sports</a:t>
            </a:r>
          </a:p>
        </p:txBody>
      </p:sp>
      <p:sp>
        <p:nvSpPr>
          <p:cNvPr id="109571" name="Content Placeholder 2">
            <a:extLst>
              <a:ext uri="{FF2B5EF4-FFF2-40B4-BE49-F238E27FC236}">
                <a16:creationId xmlns:a16="http://schemas.microsoft.com/office/drawing/2014/main" id="{9FEBF7FA-085E-BA85-D2F8-DDB33E81BC8D}"/>
              </a:ext>
            </a:extLst>
          </p:cNvPr>
          <p:cNvSpPr>
            <a:spLocks noGrp="1" noChangeArrowheads="1"/>
          </p:cNvSpPr>
          <p:nvPr>
            <p:ph idx="1"/>
          </p:nvPr>
        </p:nvSpPr>
        <p:spPr/>
        <p:txBody>
          <a:bodyPr/>
          <a:lstStyle/>
          <a:p>
            <a:r>
              <a:rPr lang="en-US" altLang="en-US"/>
              <a:t> In its press release June 23, 2022, the Department of Education indicated that it plans to issue a separate proposed Title IX rule to address equal opportunities to play school sports. No timeline for the issuing of these rules has been announced.</a:t>
            </a:r>
          </a:p>
        </p:txBody>
      </p:sp>
    </p:spTree>
  </p:cSld>
  <p:clrMapOvr>
    <a:masterClrMapping/>
  </p:clrMapOvr>
  <p:transition/>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a:extLst>
              <a:ext uri="{FF2B5EF4-FFF2-40B4-BE49-F238E27FC236}">
                <a16:creationId xmlns:a16="http://schemas.microsoft.com/office/drawing/2014/main" id="{06F91E96-34AD-7869-1386-87F7C8C53B4C}"/>
              </a:ext>
            </a:extLst>
          </p:cNvPr>
          <p:cNvSpPr>
            <a:spLocks noGrp="1" noChangeArrowheads="1"/>
          </p:cNvSpPr>
          <p:nvPr>
            <p:ph type="title"/>
          </p:nvPr>
        </p:nvSpPr>
        <p:spPr/>
        <p:txBody>
          <a:bodyPr/>
          <a:lstStyle/>
          <a:p>
            <a:r>
              <a:rPr lang="en-US" altLang="en-US">
                <a:solidFill>
                  <a:srgbClr val="C00000"/>
                </a:solidFill>
              </a:rPr>
              <a:t>Questions?</a:t>
            </a:r>
          </a:p>
        </p:txBody>
      </p:sp>
      <p:pic>
        <p:nvPicPr>
          <p:cNvPr id="110595" name="Content Placeholder 4" descr="Several hands raised and ready to answer a question">
            <a:extLst>
              <a:ext uri="{FF2B5EF4-FFF2-40B4-BE49-F238E27FC236}">
                <a16:creationId xmlns:a16="http://schemas.microsoft.com/office/drawing/2014/main" id="{5A307DDC-EB85-C569-C8D7-D2BED2633A9E}"/>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603375" y="1600200"/>
            <a:ext cx="5937250" cy="3962400"/>
          </a:xfrm>
        </p:spPr>
      </p:pic>
    </p:spTree>
  </p:cSld>
  <p:clrMapOvr>
    <a:masterClrMapping/>
  </p:clrMapOvr>
  <p:transition/>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a:extLst>
              <a:ext uri="{FF2B5EF4-FFF2-40B4-BE49-F238E27FC236}">
                <a16:creationId xmlns:a16="http://schemas.microsoft.com/office/drawing/2014/main" id="{C8721F4D-1C21-9D8F-8F69-3CC066E95BDB}"/>
              </a:ext>
            </a:extLst>
          </p:cNvPr>
          <p:cNvSpPr>
            <a:spLocks noChangeArrowheads="1"/>
          </p:cNvSpPr>
          <p:nvPr/>
        </p:nvSpPr>
        <p:spPr bwMode="auto">
          <a:xfrm>
            <a:off x="381000" y="5867400"/>
            <a:ext cx="2514600" cy="9144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eaLnBrk="1" hangingPunct="1">
              <a:spcBef>
                <a:spcPct val="0"/>
              </a:spcBef>
              <a:buFontTx/>
              <a:buNone/>
            </a:pPr>
            <a:endParaRPr lang="en-US" altLang="en-US" sz="1800">
              <a:solidFill>
                <a:schemeClr val="tx1"/>
              </a:solidFill>
            </a:endParaRPr>
          </a:p>
        </p:txBody>
      </p:sp>
      <p:sp>
        <p:nvSpPr>
          <p:cNvPr id="5123" name="Rectangle 3">
            <a:extLst>
              <a:ext uri="{FF2B5EF4-FFF2-40B4-BE49-F238E27FC236}">
                <a16:creationId xmlns:a16="http://schemas.microsoft.com/office/drawing/2014/main" id="{3D7659A8-E195-2B82-F179-CC368D8ECD5B}"/>
              </a:ext>
            </a:extLst>
          </p:cNvPr>
          <p:cNvSpPr>
            <a:spLocks noGrp="1" noChangeArrowheads="1"/>
          </p:cNvSpPr>
          <p:nvPr>
            <p:ph type="body" idx="1"/>
          </p:nvPr>
        </p:nvSpPr>
        <p:spPr>
          <a:xfrm>
            <a:off x="228600" y="762000"/>
            <a:ext cx="8915400" cy="5791200"/>
          </a:xfrm>
        </p:spPr>
        <p:txBody>
          <a:bodyPr/>
          <a:lstStyle/>
          <a:p>
            <a:pPr marL="2292350" indent="-1588" algn="ctr" eaLnBrk="1" hangingPunct="1">
              <a:buFontTx/>
              <a:buNone/>
              <a:defRPr/>
            </a:pPr>
            <a:endParaRPr lang="en-US" sz="6000" dirty="0">
              <a:latin typeface="Palatino Linotype" pitchFamily="18" charset="0"/>
            </a:endParaRPr>
          </a:p>
          <a:p>
            <a:pPr marL="1588" indent="-1588" algn="ctr" eaLnBrk="1" hangingPunct="1">
              <a:buFontTx/>
              <a:buNone/>
              <a:defRPr/>
            </a:pPr>
            <a:endParaRPr lang="en-US" sz="8000" dirty="0">
              <a:latin typeface="Palatino Linotype" pitchFamily="18" charset="0"/>
            </a:endParaRPr>
          </a:p>
          <a:p>
            <a:pPr marL="1588" indent="-1588" algn="ctr" eaLnBrk="1" hangingPunct="1">
              <a:spcBef>
                <a:spcPct val="0"/>
              </a:spcBef>
              <a:buFontTx/>
              <a:buNone/>
              <a:defRPr/>
            </a:pPr>
            <a:endParaRPr lang="en-US" sz="2000" dirty="0">
              <a:latin typeface="Palatino Linotype" pitchFamily="18" charset="0"/>
            </a:endParaRPr>
          </a:p>
          <a:p>
            <a:pPr marL="1588" indent="-1588" algn="ctr" eaLnBrk="1" hangingPunct="1">
              <a:spcBef>
                <a:spcPct val="0"/>
              </a:spcBef>
              <a:buFontTx/>
              <a:buNone/>
              <a:defRPr/>
            </a:pPr>
            <a:r>
              <a:rPr lang="en-US" sz="2000" dirty="0">
                <a:latin typeface="Palatino Linotype" pitchFamily="18" charset="0"/>
              </a:rPr>
              <a:t>____________________</a:t>
            </a:r>
          </a:p>
          <a:p>
            <a:pPr marL="1588" indent="-1588" algn="ctr" eaLnBrk="1" hangingPunct="1">
              <a:spcBef>
                <a:spcPct val="0"/>
              </a:spcBef>
              <a:buFontTx/>
              <a:buNone/>
              <a:defRPr/>
            </a:pPr>
            <a:r>
              <a:rPr lang="en-US" sz="2000" cap="small" dirty="0">
                <a:latin typeface="Palatino Linotype" pitchFamily="18" charset="0"/>
              </a:rPr>
              <a:t>Udall Shumway </a:t>
            </a:r>
            <a:r>
              <a:rPr lang="en-US" sz="2000" cap="small" dirty="0" err="1">
                <a:latin typeface="Palatino Linotype" pitchFamily="18" charset="0"/>
              </a:rPr>
              <a:t>plc</a:t>
            </a:r>
            <a:endParaRPr lang="en-US" sz="2000" cap="small" dirty="0">
              <a:latin typeface="Palatino Linotype" pitchFamily="18" charset="0"/>
            </a:endParaRPr>
          </a:p>
          <a:p>
            <a:pPr marL="1588" indent="-1588" algn="ctr" eaLnBrk="1" hangingPunct="1">
              <a:spcBef>
                <a:spcPct val="0"/>
              </a:spcBef>
              <a:buFontTx/>
              <a:buNone/>
              <a:defRPr/>
            </a:pPr>
            <a:r>
              <a:rPr lang="en-US" sz="2000" dirty="0">
                <a:latin typeface="Palatino Linotype" pitchFamily="18" charset="0"/>
              </a:rPr>
              <a:t>1138 North Alma School Road, Suite 101</a:t>
            </a:r>
          </a:p>
          <a:p>
            <a:pPr marL="1588" indent="-1588" algn="ctr" eaLnBrk="1" hangingPunct="1">
              <a:spcBef>
                <a:spcPct val="0"/>
              </a:spcBef>
              <a:buFontTx/>
              <a:buNone/>
              <a:defRPr/>
            </a:pPr>
            <a:r>
              <a:rPr lang="en-US" sz="2000" dirty="0">
                <a:latin typeface="Palatino Linotype" pitchFamily="18" charset="0"/>
              </a:rPr>
              <a:t>Mesa, Arizona  85201</a:t>
            </a:r>
          </a:p>
          <a:p>
            <a:pPr marL="1588" indent="-1588" algn="ctr" eaLnBrk="1" hangingPunct="1">
              <a:spcBef>
                <a:spcPct val="0"/>
              </a:spcBef>
              <a:buFontTx/>
              <a:buNone/>
              <a:defRPr/>
            </a:pPr>
            <a:r>
              <a:rPr lang="en-US" sz="2000" dirty="0">
                <a:latin typeface="Palatino Linotype" pitchFamily="18" charset="0"/>
                <a:hlinkClick r:id="rId2"/>
              </a:rPr>
              <a:t>khb@udallshumway.com</a:t>
            </a:r>
            <a:endParaRPr lang="en-US" sz="2000" dirty="0">
              <a:latin typeface="Palatino Linotype" pitchFamily="18" charset="0"/>
            </a:endParaRPr>
          </a:p>
          <a:p>
            <a:pPr marL="1588" indent="-1588" algn="ctr" eaLnBrk="1" hangingPunct="1">
              <a:spcBef>
                <a:spcPct val="0"/>
              </a:spcBef>
              <a:buFontTx/>
              <a:buNone/>
              <a:defRPr/>
            </a:pPr>
            <a:r>
              <a:rPr lang="en-US" sz="2000" dirty="0">
                <a:latin typeface="Palatino Linotype" pitchFamily="18" charset="0"/>
                <a:hlinkClick r:id="rId3"/>
              </a:rPr>
              <a:t>mmb@udallshumway.com</a:t>
            </a:r>
            <a:endParaRPr lang="en-US" sz="2000" dirty="0">
              <a:latin typeface="Palatino Linotype" pitchFamily="18" charset="0"/>
            </a:endParaRPr>
          </a:p>
          <a:p>
            <a:pPr marL="1588" indent="-1588" algn="ctr" eaLnBrk="1" hangingPunct="1">
              <a:spcBef>
                <a:spcPct val="0"/>
              </a:spcBef>
              <a:buFontTx/>
              <a:buNone/>
              <a:defRPr/>
            </a:pPr>
            <a:r>
              <a:rPr lang="en-US" sz="2000" dirty="0">
                <a:latin typeface="Palatino Linotype" pitchFamily="18" charset="0"/>
              </a:rPr>
              <a:t> | 480-461-5330</a:t>
            </a:r>
          </a:p>
          <a:p>
            <a:pPr marL="1588" indent="-1588" algn="ctr" eaLnBrk="1" hangingPunct="1">
              <a:spcBef>
                <a:spcPct val="0"/>
              </a:spcBef>
              <a:buFontTx/>
              <a:buNone/>
              <a:defRPr/>
            </a:pPr>
            <a:r>
              <a:rPr lang="en-US" sz="2000" dirty="0">
                <a:latin typeface="Palatino Linotype" pitchFamily="18" charset="0"/>
                <a:hlinkClick r:id="rId4"/>
              </a:rPr>
              <a:t>www.udallshumway.com</a:t>
            </a:r>
            <a:endParaRPr lang="en-US" sz="2000" dirty="0">
              <a:latin typeface="Palatino Linotype" pitchFamily="18" charset="0"/>
            </a:endParaRPr>
          </a:p>
          <a:p>
            <a:pPr marL="1588" indent="-1588" algn="ctr" eaLnBrk="1" hangingPunct="1">
              <a:spcBef>
                <a:spcPct val="0"/>
              </a:spcBef>
              <a:buFontTx/>
              <a:buNone/>
              <a:defRPr/>
            </a:pPr>
            <a:endParaRPr lang="en-US" sz="2000" dirty="0">
              <a:latin typeface="Palatino Linotype" pitchFamily="18" charset="0"/>
            </a:endParaRPr>
          </a:p>
        </p:txBody>
      </p:sp>
      <p:pic>
        <p:nvPicPr>
          <p:cNvPr id="112644" name="Picture 6" descr="\\uslbes01\Apps\Logo\Udall Shumway Logo Web-01.png">
            <a:extLst>
              <a:ext uri="{FF2B5EF4-FFF2-40B4-BE49-F238E27FC236}">
                <a16:creationId xmlns:a16="http://schemas.microsoft.com/office/drawing/2014/main" id="{736ACF85-8D0F-9205-276F-C2776516EB3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1052513"/>
            <a:ext cx="7737475" cy="1414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5B65C083-8284-4496-DFD8-2A1F54606BC6}"/>
              </a:ext>
            </a:extLst>
          </p:cNvPr>
          <p:cNvSpPr>
            <a:spLocks noGrp="1" noChangeArrowheads="1"/>
          </p:cNvSpPr>
          <p:nvPr>
            <p:ph type="title"/>
          </p:nvPr>
        </p:nvSpPr>
        <p:spPr/>
        <p:txBody>
          <a:bodyPr/>
          <a:lstStyle/>
          <a:p>
            <a:r>
              <a:rPr lang="en-US" altLang="en-US" b="1">
                <a:solidFill>
                  <a:srgbClr val="8E0000"/>
                </a:solidFill>
              </a:rPr>
              <a:t>Is it Deliberate Indifference?</a:t>
            </a:r>
          </a:p>
        </p:txBody>
      </p:sp>
      <p:sp>
        <p:nvSpPr>
          <p:cNvPr id="3" name="Content Placeholder 2">
            <a:extLst>
              <a:ext uri="{FF2B5EF4-FFF2-40B4-BE49-F238E27FC236}">
                <a16:creationId xmlns:a16="http://schemas.microsoft.com/office/drawing/2014/main" id="{AD4035C6-6746-49D8-9332-A8AC50EECB26}"/>
              </a:ext>
            </a:extLst>
          </p:cNvPr>
          <p:cNvSpPr>
            <a:spLocks noGrp="1" noChangeArrowheads="1"/>
          </p:cNvSpPr>
          <p:nvPr>
            <p:ph idx="1"/>
          </p:nvPr>
        </p:nvSpPr>
        <p:spPr>
          <a:xfrm>
            <a:off x="685800" y="1752600"/>
            <a:ext cx="7772400" cy="3962400"/>
          </a:xfrm>
        </p:spPr>
        <p:txBody>
          <a:bodyPr/>
          <a:lstStyle/>
          <a:p>
            <a:pPr marL="0" indent="0">
              <a:buFontTx/>
              <a:buNone/>
            </a:pPr>
            <a:r>
              <a:rPr lang="en-US" altLang="en-US" sz="2500"/>
              <a:t>A high school student reports an incident of sexual harassment by a teacher to the school administration. Instead of conducting a thorough investigation, the school retaliates against the student by transferring her to a different class, effectively punishing her for speaking out against the harassment.</a:t>
            </a:r>
          </a:p>
          <a:p>
            <a:pPr marL="0" indent="0">
              <a:buFontTx/>
              <a:buNone/>
            </a:pPr>
            <a:endParaRPr lang="en-US" altLang="en-US" sz="2500"/>
          </a:p>
          <a:p>
            <a:pPr marL="0" indent="0">
              <a:buFontTx/>
              <a:buNone/>
            </a:pPr>
            <a:r>
              <a:rPr lang="en-US" altLang="en-US" sz="2500"/>
              <a:t>Retaliation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D20FCD8B-6F5A-1D8D-BE4A-6764A47CA971}"/>
              </a:ext>
            </a:extLst>
          </p:cNvPr>
          <p:cNvSpPr>
            <a:spLocks noGrp="1" noChangeArrowheads="1"/>
          </p:cNvSpPr>
          <p:nvPr>
            <p:ph type="title"/>
          </p:nvPr>
        </p:nvSpPr>
        <p:spPr/>
        <p:txBody>
          <a:bodyPr/>
          <a:lstStyle/>
          <a:p>
            <a:r>
              <a:rPr lang="en-US" altLang="en-US" b="1">
                <a:solidFill>
                  <a:srgbClr val="8E0000"/>
                </a:solidFill>
              </a:rPr>
              <a:t>Is it Deliberate Indifference?</a:t>
            </a:r>
          </a:p>
        </p:txBody>
      </p:sp>
      <p:sp>
        <p:nvSpPr>
          <p:cNvPr id="3" name="Content Placeholder 2">
            <a:extLst>
              <a:ext uri="{FF2B5EF4-FFF2-40B4-BE49-F238E27FC236}">
                <a16:creationId xmlns:a16="http://schemas.microsoft.com/office/drawing/2014/main" id="{F6C52AC9-C6ED-2746-147D-78271202703B}"/>
              </a:ext>
            </a:extLst>
          </p:cNvPr>
          <p:cNvSpPr>
            <a:spLocks noGrp="1" noChangeArrowheads="1"/>
          </p:cNvSpPr>
          <p:nvPr>
            <p:ph idx="1"/>
          </p:nvPr>
        </p:nvSpPr>
        <p:spPr>
          <a:xfrm>
            <a:off x="685800" y="1752600"/>
            <a:ext cx="7772400" cy="3962400"/>
          </a:xfrm>
        </p:spPr>
        <p:txBody>
          <a:bodyPr/>
          <a:lstStyle/>
          <a:p>
            <a:pPr marL="0" indent="0">
              <a:buFontTx/>
              <a:buNone/>
            </a:pPr>
            <a:r>
              <a:rPr lang="en-US" altLang="en-US" sz="2500"/>
              <a:t>Several students complain to the school administration about a hostile environment in the gym locker room, where sexually explicit graffiti and derogatory comments are consistently written on the walls. The school fails to take steps to prevent these incidents from recurring, such as increased supervision or security measures.</a:t>
            </a:r>
          </a:p>
          <a:p>
            <a:pPr marL="0" indent="0">
              <a:buFontTx/>
              <a:buNone/>
            </a:pPr>
            <a:endParaRPr lang="en-US" altLang="en-US" sz="2500"/>
          </a:p>
          <a:p>
            <a:pPr marL="0" indent="0">
              <a:buFontTx/>
              <a:buNone/>
            </a:pPr>
            <a:r>
              <a:rPr lang="en-US" altLang="en-US" sz="2500"/>
              <a:t>Failure to Implement Preventive Measures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15A9599B-AE04-67FB-3C89-69819C404CD3}"/>
              </a:ext>
            </a:extLst>
          </p:cNvPr>
          <p:cNvSpPr>
            <a:spLocks noGrp="1" noChangeArrowheads="1"/>
          </p:cNvSpPr>
          <p:nvPr>
            <p:ph type="title"/>
          </p:nvPr>
        </p:nvSpPr>
        <p:spPr/>
        <p:txBody>
          <a:bodyPr/>
          <a:lstStyle/>
          <a:p>
            <a:r>
              <a:rPr lang="en-US" altLang="en-US" b="1">
                <a:solidFill>
                  <a:srgbClr val="8E0000"/>
                </a:solidFill>
              </a:rPr>
              <a:t>Is it Deliberate Indifference?</a:t>
            </a:r>
          </a:p>
        </p:txBody>
      </p:sp>
      <p:sp>
        <p:nvSpPr>
          <p:cNvPr id="3" name="Content Placeholder 2">
            <a:extLst>
              <a:ext uri="{FF2B5EF4-FFF2-40B4-BE49-F238E27FC236}">
                <a16:creationId xmlns:a16="http://schemas.microsoft.com/office/drawing/2014/main" id="{FB0DA6D7-2B17-9719-6724-1BCE40131954}"/>
              </a:ext>
            </a:extLst>
          </p:cNvPr>
          <p:cNvSpPr>
            <a:spLocks noGrp="1" noChangeArrowheads="1"/>
          </p:cNvSpPr>
          <p:nvPr>
            <p:ph idx="1"/>
          </p:nvPr>
        </p:nvSpPr>
        <p:spPr>
          <a:xfrm>
            <a:off x="685800" y="1752600"/>
            <a:ext cx="7772400" cy="3962400"/>
          </a:xfrm>
        </p:spPr>
        <p:txBody>
          <a:bodyPr/>
          <a:lstStyle/>
          <a:p>
            <a:pPr marL="0" indent="0">
              <a:buFontTx/>
              <a:buNone/>
            </a:pPr>
            <a:r>
              <a:rPr lang="en-US" altLang="en-US" sz="2500"/>
              <a:t>Several students complain to the school administration about a hostile environment in the gym locker room, where sexually explicit graffiti and derogatory comments are consistently written on the walls. The school fails to take steps to prevent these incidents from recurring, such as increased supervision or security measures.</a:t>
            </a:r>
          </a:p>
          <a:p>
            <a:pPr marL="0" indent="0">
              <a:buFontTx/>
              <a:buNone/>
            </a:pPr>
            <a:endParaRPr lang="en-US" altLang="en-US" sz="2500"/>
          </a:p>
          <a:p>
            <a:pPr marL="0" indent="0">
              <a:buFontTx/>
              <a:buNone/>
            </a:pPr>
            <a:r>
              <a:rPr lang="en-US" altLang="en-US" sz="2500"/>
              <a:t>Failure to Implement Preventive Measures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821621FE-70FD-828A-5A0A-08FB1EB53EA3}"/>
              </a:ext>
            </a:extLst>
          </p:cNvPr>
          <p:cNvSpPr>
            <a:spLocks noGrp="1" noChangeArrowheads="1"/>
          </p:cNvSpPr>
          <p:nvPr>
            <p:ph type="title"/>
          </p:nvPr>
        </p:nvSpPr>
        <p:spPr/>
        <p:txBody>
          <a:bodyPr/>
          <a:lstStyle/>
          <a:p>
            <a:r>
              <a:rPr lang="en-US" altLang="en-US" b="1">
                <a:solidFill>
                  <a:srgbClr val="8E0000"/>
                </a:solidFill>
              </a:rPr>
              <a:t>Is it Deliberate Indifference?</a:t>
            </a:r>
          </a:p>
        </p:txBody>
      </p:sp>
      <p:sp>
        <p:nvSpPr>
          <p:cNvPr id="3" name="Content Placeholder 2">
            <a:extLst>
              <a:ext uri="{FF2B5EF4-FFF2-40B4-BE49-F238E27FC236}">
                <a16:creationId xmlns:a16="http://schemas.microsoft.com/office/drawing/2014/main" id="{10751D0E-12D5-1676-7A4C-7B680891FC0F}"/>
              </a:ext>
            </a:extLst>
          </p:cNvPr>
          <p:cNvSpPr>
            <a:spLocks noGrp="1" noChangeArrowheads="1"/>
          </p:cNvSpPr>
          <p:nvPr>
            <p:ph idx="1"/>
          </p:nvPr>
        </p:nvSpPr>
        <p:spPr>
          <a:xfrm>
            <a:off x="685800" y="1752600"/>
            <a:ext cx="7772400" cy="3962400"/>
          </a:xfrm>
        </p:spPr>
        <p:txBody>
          <a:bodyPr/>
          <a:lstStyle/>
          <a:p>
            <a:pPr marL="0" indent="0">
              <a:buFontTx/>
              <a:buNone/>
            </a:pPr>
            <a:r>
              <a:rPr lang="en-US" altLang="en-US" sz="2500"/>
              <a:t>A transgender student reports frequent verbal and physical harassment by classmates who mock their gender identity. Despite repeated complaints and evidence of the harassment, the school does not intervene to address the behavior or create a safe and inclusive environment for the student.</a:t>
            </a:r>
          </a:p>
          <a:p>
            <a:pPr marL="0" indent="0">
              <a:buFontTx/>
              <a:buNone/>
            </a:pPr>
            <a:endParaRPr lang="en-US" altLang="en-US" sz="2500"/>
          </a:p>
          <a:p>
            <a:pPr marL="0" indent="0">
              <a:buFontTx/>
              <a:buNone/>
            </a:pPr>
            <a:r>
              <a:rPr lang="en-US" altLang="en-US" sz="2500"/>
              <a:t>Ignoring Peer-on-Peer Harassment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9EC23683-F866-45B1-A4F3-62D56FF6090A}"/>
              </a:ext>
            </a:extLst>
          </p:cNvPr>
          <p:cNvSpPr>
            <a:spLocks noGrp="1" noChangeArrowheads="1"/>
          </p:cNvSpPr>
          <p:nvPr>
            <p:ph type="title"/>
          </p:nvPr>
        </p:nvSpPr>
        <p:spPr/>
        <p:txBody>
          <a:bodyPr/>
          <a:lstStyle/>
          <a:p>
            <a:r>
              <a:rPr lang="en-US" altLang="en-US" b="1">
                <a:solidFill>
                  <a:srgbClr val="8E0000"/>
                </a:solidFill>
              </a:rPr>
              <a:t>Title IX Coordinators</a:t>
            </a:r>
          </a:p>
        </p:txBody>
      </p:sp>
      <p:sp>
        <p:nvSpPr>
          <p:cNvPr id="17411" name="Content Placeholder 2">
            <a:extLst>
              <a:ext uri="{FF2B5EF4-FFF2-40B4-BE49-F238E27FC236}">
                <a16:creationId xmlns:a16="http://schemas.microsoft.com/office/drawing/2014/main" id="{F5FF213D-BBD3-41DA-1207-5563DD5425AE}"/>
              </a:ext>
            </a:extLst>
          </p:cNvPr>
          <p:cNvSpPr>
            <a:spLocks noGrp="1" noChangeArrowheads="1"/>
          </p:cNvSpPr>
          <p:nvPr>
            <p:ph idx="1"/>
          </p:nvPr>
        </p:nvSpPr>
        <p:spPr/>
        <p:txBody>
          <a:bodyPr/>
          <a:lstStyle/>
          <a:p>
            <a:r>
              <a:rPr lang="en-US" altLang="en-US"/>
              <a:t>Must have the actual title and be authorized to initiate the grievance procedure against a respondent</a:t>
            </a:r>
          </a:p>
          <a:p>
            <a:r>
              <a:rPr lang="en-US" altLang="en-US"/>
              <a:t>Must have authority to provide supportive measures that will restore or preserve “equal access”</a:t>
            </a:r>
          </a:p>
          <a:p>
            <a:r>
              <a:rPr lang="en-US" altLang="en-US"/>
              <a:t>Must be trained and is responsible for ensuring that other relevant individuals are trained</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70FDF9C4-074C-8E07-D757-8264637B99C8}"/>
              </a:ext>
            </a:extLst>
          </p:cNvPr>
          <p:cNvSpPr>
            <a:spLocks noGrp="1" noChangeArrowheads="1"/>
          </p:cNvSpPr>
          <p:nvPr>
            <p:ph type="title"/>
          </p:nvPr>
        </p:nvSpPr>
        <p:spPr/>
        <p:txBody>
          <a:bodyPr/>
          <a:lstStyle/>
          <a:p>
            <a:r>
              <a:rPr lang="en-US" altLang="en-US" b="1">
                <a:solidFill>
                  <a:srgbClr val="8E0000"/>
                </a:solidFill>
              </a:rPr>
              <a:t>Title IX Coordinators</a:t>
            </a:r>
          </a:p>
        </p:txBody>
      </p:sp>
      <p:sp>
        <p:nvSpPr>
          <p:cNvPr id="18435" name="Content Placeholder 2">
            <a:extLst>
              <a:ext uri="{FF2B5EF4-FFF2-40B4-BE49-F238E27FC236}">
                <a16:creationId xmlns:a16="http://schemas.microsoft.com/office/drawing/2014/main" id="{696BAC87-0D77-F580-8781-77EA2457F6C5}"/>
              </a:ext>
            </a:extLst>
          </p:cNvPr>
          <p:cNvSpPr>
            <a:spLocks noGrp="1" noChangeArrowheads="1"/>
          </p:cNvSpPr>
          <p:nvPr>
            <p:ph idx="1"/>
          </p:nvPr>
        </p:nvSpPr>
        <p:spPr/>
        <p:txBody>
          <a:bodyPr/>
          <a:lstStyle/>
          <a:p>
            <a:r>
              <a:rPr lang="en-US" altLang="en-US" dirty="0"/>
              <a:t>Cannot have a conflict of interest</a:t>
            </a:r>
          </a:p>
          <a:p>
            <a:pPr lvl="1"/>
            <a:r>
              <a:rPr lang="en-US" altLang="en-US" dirty="0"/>
              <a:t>Must ensure others involved in grievance process do not have a conflict of interest</a:t>
            </a:r>
          </a:p>
          <a:p>
            <a:r>
              <a:rPr lang="en-US" altLang="en-US" dirty="0"/>
              <a:t>Be trained to act impartially throughout the process</a:t>
            </a:r>
          </a:p>
          <a:p>
            <a:r>
              <a:rPr lang="en-US" altLang="en-US" dirty="0"/>
              <a:t>Never prejudge the alleged facts</a:t>
            </a:r>
          </a:p>
          <a:p>
            <a:r>
              <a:rPr lang="en-US" altLang="en-US" dirty="0"/>
              <a:t>Thoroughly understand the definition of sexual harassment under Title IX</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C7A049B4-322C-DD3A-5D98-CB230113BE84}"/>
              </a:ext>
            </a:extLst>
          </p:cNvPr>
          <p:cNvSpPr>
            <a:spLocks noGrp="1" noChangeArrowheads="1"/>
          </p:cNvSpPr>
          <p:nvPr>
            <p:ph type="title"/>
          </p:nvPr>
        </p:nvSpPr>
        <p:spPr/>
        <p:txBody>
          <a:bodyPr/>
          <a:lstStyle/>
          <a:p>
            <a:r>
              <a:rPr lang="en-US" altLang="en-US" b="1">
                <a:solidFill>
                  <a:srgbClr val="8E0000"/>
                </a:solidFill>
              </a:rPr>
              <a:t>Title IX Coordinator</a:t>
            </a:r>
          </a:p>
        </p:txBody>
      </p:sp>
      <p:sp>
        <p:nvSpPr>
          <p:cNvPr id="19459" name="Content Placeholder 2">
            <a:extLst>
              <a:ext uri="{FF2B5EF4-FFF2-40B4-BE49-F238E27FC236}">
                <a16:creationId xmlns:a16="http://schemas.microsoft.com/office/drawing/2014/main" id="{A028D342-83B6-2019-A725-12292CDCFA96}"/>
              </a:ext>
            </a:extLst>
          </p:cNvPr>
          <p:cNvSpPr>
            <a:spLocks noGrp="1" noChangeArrowheads="1"/>
          </p:cNvSpPr>
          <p:nvPr>
            <p:ph idx="1"/>
          </p:nvPr>
        </p:nvSpPr>
        <p:spPr>
          <a:xfrm>
            <a:off x="685800" y="1828800"/>
            <a:ext cx="7772400" cy="3962400"/>
          </a:xfrm>
        </p:spPr>
        <p:txBody>
          <a:bodyPr/>
          <a:lstStyle/>
          <a:p>
            <a:r>
              <a:rPr lang="en-US" altLang="en-US"/>
              <a:t>Receives notice of allegations of sexual harassment</a:t>
            </a:r>
          </a:p>
          <a:p>
            <a:r>
              <a:rPr lang="en-US" altLang="en-US"/>
              <a:t>Fulfills duties related to “notice” obligations of new regulations</a:t>
            </a:r>
          </a:p>
          <a:p>
            <a:r>
              <a:rPr lang="en-US" altLang="en-US"/>
              <a:t>Coordinates implementation of supportive measures</a:t>
            </a:r>
          </a:p>
          <a:p>
            <a:r>
              <a:rPr lang="en-US" altLang="en-US"/>
              <a:t>Helps draft and accepts Formal Complaints</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F1428B87-75A9-5A9C-A88D-8257B93C2FBE}"/>
              </a:ext>
            </a:extLst>
          </p:cNvPr>
          <p:cNvSpPr>
            <a:spLocks noGrp="1" noChangeArrowheads="1"/>
          </p:cNvSpPr>
          <p:nvPr>
            <p:ph type="title"/>
          </p:nvPr>
        </p:nvSpPr>
        <p:spPr/>
        <p:txBody>
          <a:bodyPr/>
          <a:lstStyle/>
          <a:p>
            <a:r>
              <a:rPr lang="en-US" altLang="en-US" b="1">
                <a:solidFill>
                  <a:srgbClr val="8E0000"/>
                </a:solidFill>
              </a:rPr>
              <a:t>Title IX Coordinator</a:t>
            </a:r>
          </a:p>
        </p:txBody>
      </p:sp>
      <p:sp>
        <p:nvSpPr>
          <p:cNvPr id="20483" name="Content Placeholder 2">
            <a:extLst>
              <a:ext uri="{FF2B5EF4-FFF2-40B4-BE49-F238E27FC236}">
                <a16:creationId xmlns:a16="http://schemas.microsoft.com/office/drawing/2014/main" id="{68B150BF-A251-0928-AB11-99A36BDD7340}"/>
              </a:ext>
            </a:extLst>
          </p:cNvPr>
          <p:cNvSpPr>
            <a:spLocks noGrp="1" noChangeArrowheads="1"/>
          </p:cNvSpPr>
          <p:nvPr>
            <p:ph idx="1"/>
          </p:nvPr>
        </p:nvSpPr>
        <p:spPr>
          <a:xfrm>
            <a:off x="685800" y="1524000"/>
            <a:ext cx="7772400" cy="3962400"/>
          </a:xfrm>
        </p:spPr>
        <p:txBody>
          <a:bodyPr/>
          <a:lstStyle/>
          <a:p>
            <a:r>
              <a:rPr lang="en-US" altLang="en-US" sz="3000"/>
              <a:t>Decides whether to sign Formal Complaint where a victim will not</a:t>
            </a:r>
          </a:p>
          <a:p>
            <a:r>
              <a:rPr lang="en-US" altLang="en-US" sz="3000"/>
              <a:t>Issues written notice when there is a Formal Complaint</a:t>
            </a:r>
          </a:p>
          <a:p>
            <a:r>
              <a:rPr lang="en-US" altLang="en-US" sz="3000"/>
              <a:t>Determines whether Formal Complaint must be dismissed or, if dismissal is permitted, whether to dismiss it</a:t>
            </a:r>
          </a:p>
          <a:p>
            <a:r>
              <a:rPr lang="en-US" altLang="en-US" sz="3000"/>
              <a:t>Offers informal resolution where appropriate     </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6CF556F8-D402-8FD3-044A-AC5B2C70269F}"/>
              </a:ext>
            </a:extLst>
          </p:cNvPr>
          <p:cNvSpPr>
            <a:spLocks noGrp="1" noChangeArrowheads="1"/>
          </p:cNvSpPr>
          <p:nvPr>
            <p:ph type="title"/>
          </p:nvPr>
        </p:nvSpPr>
        <p:spPr/>
        <p:txBody>
          <a:bodyPr/>
          <a:lstStyle/>
          <a:p>
            <a:r>
              <a:rPr lang="en-US" altLang="en-US" b="1">
                <a:solidFill>
                  <a:srgbClr val="8E0000"/>
                </a:solidFill>
              </a:rPr>
              <a:t>Title IX Coordinator</a:t>
            </a:r>
          </a:p>
        </p:txBody>
      </p:sp>
      <p:sp>
        <p:nvSpPr>
          <p:cNvPr id="21507" name="Content Placeholder 2">
            <a:extLst>
              <a:ext uri="{FF2B5EF4-FFF2-40B4-BE49-F238E27FC236}">
                <a16:creationId xmlns:a16="http://schemas.microsoft.com/office/drawing/2014/main" id="{1FA34718-6B13-91A1-D414-BB24E9A3EBFF}"/>
              </a:ext>
            </a:extLst>
          </p:cNvPr>
          <p:cNvSpPr>
            <a:spLocks noGrp="1" noChangeArrowheads="1"/>
          </p:cNvSpPr>
          <p:nvPr>
            <p:ph idx="1"/>
          </p:nvPr>
        </p:nvSpPr>
        <p:spPr>
          <a:xfrm>
            <a:off x="685800" y="1752600"/>
            <a:ext cx="7772400" cy="3962400"/>
          </a:xfrm>
        </p:spPr>
        <p:txBody>
          <a:bodyPr/>
          <a:lstStyle/>
          <a:p>
            <a:r>
              <a:rPr lang="en-US" altLang="en-US"/>
              <a:t>Possibly does the investigation</a:t>
            </a:r>
          </a:p>
          <a:p>
            <a:r>
              <a:rPr lang="en-US" altLang="en-US"/>
              <a:t>Monitors the implementation of the grievance procedure (track deadlines, maintain records)</a:t>
            </a:r>
          </a:p>
          <a:p>
            <a:r>
              <a:rPr lang="en-US" altLang="en-US"/>
              <a:t>Effectively implements remedies where there has been a determination of responsibility</a:t>
            </a:r>
          </a:p>
          <a:p>
            <a:endParaRPr lang="en-US" altLang="en-US"/>
          </a:p>
          <a:p>
            <a:endParaRPr lang="en-US" altLang="en-US"/>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65042-37E8-EB23-B492-819E2E6E2895}"/>
              </a:ext>
            </a:extLst>
          </p:cNvPr>
          <p:cNvSpPr>
            <a:spLocks noGrp="1"/>
          </p:cNvSpPr>
          <p:nvPr>
            <p:ph type="title"/>
          </p:nvPr>
        </p:nvSpPr>
        <p:spPr/>
        <p:txBody>
          <a:bodyPr/>
          <a:lstStyle/>
          <a:p>
            <a:r>
              <a:rPr lang="en-US" dirty="0">
                <a:solidFill>
                  <a:srgbClr val="8E0000"/>
                </a:solidFill>
              </a:rPr>
              <a:t>Introductions</a:t>
            </a:r>
          </a:p>
        </p:txBody>
      </p:sp>
      <p:sp>
        <p:nvSpPr>
          <p:cNvPr id="3" name="Content Placeholder 2">
            <a:extLst>
              <a:ext uri="{FF2B5EF4-FFF2-40B4-BE49-F238E27FC236}">
                <a16:creationId xmlns:a16="http://schemas.microsoft.com/office/drawing/2014/main" id="{9570AAF9-89EF-57A5-B552-CE796F8CDEF4}"/>
              </a:ext>
            </a:extLst>
          </p:cNvPr>
          <p:cNvSpPr>
            <a:spLocks noGrp="1"/>
          </p:cNvSpPr>
          <p:nvPr>
            <p:ph idx="1"/>
          </p:nvPr>
        </p:nvSpPr>
        <p:spPr/>
        <p:txBody>
          <a:bodyPr/>
          <a:lstStyle/>
          <a:p>
            <a:pPr marL="0" indent="0">
              <a:buNone/>
            </a:pPr>
            <a:endParaRPr lang="en-US" dirty="0"/>
          </a:p>
          <a:p>
            <a:pPr marL="0" indent="0">
              <a:buNone/>
            </a:pPr>
            <a:r>
              <a:rPr lang="en-US" dirty="0"/>
              <a:t>Kathleen Brantingham</a:t>
            </a:r>
          </a:p>
          <a:p>
            <a:pPr marL="0" indent="0">
              <a:buNone/>
            </a:pPr>
            <a:endParaRPr lang="en-US" dirty="0"/>
          </a:p>
          <a:p>
            <a:pPr marL="0" indent="0">
              <a:buNone/>
            </a:pPr>
            <a:r>
              <a:rPr lang="en-US" dirty="0"/>
              <a:t>Meghan Baka</a:t>
            </a:r>
          </a:p>
        </p:txBody>
      </p:sp>
    </p:spTree>
    <p:extLst>
      <p:ext uri="{BB962C8B-B14F-4D97-AF65-F5344CB8AC3E}">
        <p14:creationId xmlns:p14="http://schemas.microsoft.com/office/powerpoint/2010/main" val="1653628052"/>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B78D9-C093-EA67-1EBD-AFACC7561940}"/>
              </a:ext>
            </a:extLst>
          </p:cNvPr>
          <p:cNvSpPr>
            <a:spLocks noGrp="1"/>
          </p:cNvSpPr>
          <p:nvPr>
            <p:ph type="title"/>
          </p:nvPr>
        </p:nvSpPr>
        <p:spPr/>
        <p:txBody>
          <a:bodyPr/>
          <a:lstStyle/>
          <a:p>
            <a:pPr>
              <a:defRPr/>
            </a:pPr>
            <a:r>
              <a:rPr lang="en-US" dirty="0"/>
              <a:t>Avoid bias and prejudgment</a:t>
            </a:r>
          </a:p>
        </p:txBody>
      </p:sp>
      <p:sp>
        <p:nvSpPr>
          <p:cNvPr id="22531" name="Text Placeholder 2">
            <a:extLst>
              <a:ext uri="{FF2B5EF4-FFF2-40B4-BE49-F238E27FC236}">
                <a16:creationId xmlns:a16="http://schemas.microsoft.com/office/drawing/2014/main" id="{955BB5C2-D10E-70B3-E96E-6B13142A6511}"/>
              </a:ext>
            </a:extLst>
          </p:cNvPr>
          <p:cNvSpPr>
            <a:spLocks noGrp="1" noChangeArrowheads="1"/>
          </p:cNvSpPr>
          <p:nvPr>
            <p:ph type="body" idx="1"/>
          </p:nvPr>
        </p:nvSpPr>
        <p:spPr/>
        <p:txBody>
          <a:bodyPr/>
          <a:lstStyle/>
          <a:p>
            <a:r>
              <a:rPr lang="en-US" altLang="en-US"/>
              <a:t>Impartiality is Required by Regulations</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3128AD48-26F2-F8F6-D70B-85FF4B51302B}"/>
              </a:ext>
            </a:extLst>
          </p:cNvPr>
          <p:cNvSpPr>
            <a:spLocks noGrp="1" noChangeArrowheads="1"/>
          </p:cNvSpPr>
          <p:nvPr>
            <p:ph type="title"/>
          </p:nvPr>
        </p:nvSpPr>
        <p:spPr/>
        <p:txBody>
          <a:bodyPr/>
          <a:lstStyle/>
          <a:p>
            <a:r>
              <a:rPr lang="en-US" altLang="en-US" b="1">
                <a:solidFill>
                  <a:srgbClr val="8E0000"/>
                </a:solidFill>
              </a:rPr>
              <a:t>Avoiding Bias is Critical to Implementing Regulations</a:t>
            </a:r>
          </a:p>
        </p:txBody>
      </p:sp>
      <p:sp>
        <p:nvSpPr>
          <p:cNvPr id="23555" name="Content Placeholder 2">
            <a:extLst>
              <a:ext uri="{FF2B5EF4-FFF2-40B4-BE49-F238E27FC236}">
                <a16:creationId xmlns:a16="http://schemas.microsoft.com/office/drawing/2014/main" id="{E3B5AC61-41FC-6010-526E-C4DFCC8F14B4}"/>
              </a:ext>
            </a:extLst>
          </p:cNvPr>
          <p:cNvSpPr>
            <a:spLocks noGrp="1" noChangeArrowheads="1"/>
          </p:cNvSpPr>
          <p:nvPr>
            <p:ph idx="1"/>
          </p:nvPr>
        </p:nvSpPr>
        <p:spPr>
          <a:xfrm>
            <a:off x="685800" y="1752600"/>
            <a:ext cx="7772400" cy="3962400"/>
          </a:xfrm>
        </p:spPr>
        <p:txBody>
          <a:bodyPr/>
          <a:lstStyle/>
          <a:p>
            <a:r>
              <a:rPr lang="en-US" altLang="en-US"/>
              <a:t>Following grievance procedure that meets requirements of the regulations is important step to showing non-bias</a:t>
            </a:r>
          </a:p>
          <a:p>
            <a:r>
              <a:rPr lang="en-US" altLang="en-US"/>
              <a:t>Recognize and acknowledge allegations of sexual harassment no matter who the alleged victim is</a:t>
            </a:r>
          </a:p>
          <a:p>
            <a:pPr lvl="1"/>
            <a:r>
              <a:rPr lang="en-US" altLang="en-US"/>
              <a:t>Do not adopt stereotypes about who is, and who is not, subjected to sexual harassment</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18CC3D48-9DDC-371D-27A7-63E3F686288C}"/>
              </a:ext>
            </a:extLst>
          </p:cNvPr>
          <p:cNvSpPr>
            <a:spLocks noGrp="1" noChangeArrowheads="1"/>
          </p:cNvSpPr>
          <p:nvPr>
            <p:ph type="title"/>
          </p:nvPr>
        </p:nvSpPr>
        <p:spPr/>
        <p:txBody>
          <a:bodyPr/>
          <a:lstStyle/>
          <a:p>
            <a:r>
              <a:rPr lang="en-US" altLang="en-US" b="1">
                <a:solidFill>
                  <a:srgbClr val="8E0000"/>
                </a:solidFill>
              </a:rPr>
              <a:t>Avoiding Bias is Critical to Implementing Regulations</a:t>
            </a:r>
          </a:p>
        </p:txBody>
      </p:sp>
      <p:sp>
        <p:nvSpPr>
          <p:cNvPr id="24579" name="Content Placeholder 2">
            <a:extLst>
              <a:ext uri="{FF2B5EF4-FFF2-40B4-BE49-F238E27FC236}">
                <a16:creationId xmlns:a16="http://schemas.microsoft.com/office/drawing/2014/main" id="{49D55E30-239A-518A-802D-49A6CC6505FD}"/>
              </a:ext>
            </a:extLst>
          </p:cNvPr>
          <p:cNvSpPr>
            <a:spLocks noGrp="1" noChangeArrowheads="1"/>
          </p:cNvSpPr>
          <p:nvPr>
            <p:ph idx="1"/>
          </p:nvPr>
        </p:nvSpPr>
        <p:spPr>
          <a:xfrm>
            <a:off x="663575" y="1828800"/>
            <a:ext cx="7772400" cy="3962400"/>
          </a:xfrm>
        </p:spPr>
        <p:txBody>
          <a:bodyPr/>
          <a:lstStyle/>
          <a:p>
            <a:r>
              <a:rPr lang="en-US" altLang="en-US"/>
              <a:t>Recognize that no one is free of implicit bias</a:t>
            </a:r>
          </a:p>
          <a:p>
            <a:pPr lvl="1"/>
            <a:r>
              <a:rPr lang="en-US" altLang="en-US">
                <a:hlinkClick r:id="rId2"/>
              </a:rPr>
              <a:t>https://implicit.harvard.edu/implicit/takeatest.html</a:t>
            </a:r>
            <a:endParaRPr lang="en-US" altLang="en-US"/>
          </a:p>
          <a:p>
            <a:pPr lvl="1"/>
            <a:r>
              <a:rPr lang="en-US" altLang="en-US"/>
              <a:t>Take several of the tests looking at race and gender bias</a:t>
            </a:r>
          </a:p>
          <a:p>
            <a:r>
              <a:rPr lang="en-US" altLang="en-US"/>
              <a:t>Suggested that Title IX Coordinator attend an implicit bias training</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09191-F692-E91C-B589-BC8BC3C8B781}"/>
              </a:ext>
            </a:extLst>
          </p:cNvPr>
          <p:cNvSpPr>
            <a:spLocks noGrp="1"/>
          </p:cNvSpPr>
          <p:nvPr>
            <p:ph type="title"/>
          </p:nvPr>
        </p:nvSpPr>
        <p:spPr/>
        <p:txBody>
          <a:bodyPr/>
          <a:lstStyle/>
          <a:p>
            <a:pPr>
              <a:defRPr/>
            </a:pPr>
            <a:r>
              <a:rPr lang="en-US" dirty="0"/>
              <a:t>Title IX Coordinator’s First step</a:t>
            </a:r>
          </a:p>
        </p:txBody>
      </p:sp>
      <p:sp>
        <p:nvSpPr>
          <p:cNvPr id="25603" name="Text Placeholder 2">
            <a:extLst>
              <a:ext uri="{FF2B5EF4-FFF2-40B4-BE49-F238E27FC236}">
                <a16:creationId xmlns:a16="http://schemas.microsoft.com/office/drawing/2014/main" id="{5CB82DF0-E4F0-1DE4-3901-10D51233BEA6}"/>
              </a:ext>
            </a:extLst>
          </p:cNvPr>
          <p:cNvSpPr>
            <a:spLocks noGrp="1" noChangeArrowheads="1"/>
          </p:cNvSpPr>
          <p:nvPr>
            <p:ph type="body" idx="1"/>
          </p:nvPr>
        </p:nvSpPr>
        <p:spPr/>
        <p:txBody>
          <a:bodyPr/>
          <a:lstStyle/>
          <a:p>
            <a:r>
              <a:rPr lang="en-US" altLang="en-US"/>
              <a:t>Notice of allegation of sexual harassment received</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CFA8EAA1-1B8D-5784-5E59-41C4FF5DB8E7}"/>
              </a:ext>
            </a:extLst>
          </p:cNvPr>
          <p:cNvSpPr>
            <a:spLocks noGrp="1" noChangeArrowheads="1"/>
          </p:cNvSpPr>
          <p:nvPr>
            <p:ph type="title"/>
          </p:nvPr>
        </p:nvSpPr>
        <p:spPr/>
        <p:txBody>
          <a:bodyPr/>
          <a:lstStyle/>
          <a:p>
            <a:r>
              <a:rPr lang="en-US" altLang="en-US" b="1">
                <a:solidFill>
                  <a:srgbClr val="8E0000"/>
                </a:solidFill>
              </a:rPr>
              <a:t>What is Notice?</a:t>
            </a:r>
          </a:p>
        </p:txBody>
      </p:sp>
      <p:sp>
        <p:nvSpPr>
          <p:cNvPr id="26627" name="Content Placeholder 2">
            <a:extLst>
              <a:ext uri="{FF2B5EF4-FFF2-40B4-BE49-F238E27FC236}">
                <a16:creationId xmlns:a16="http://schemas.microsoft.com/office/drawing/2014/main" id="{BC3CB8F7-F849-4A5F-7F3A-19F8B665588B}"/>
              </a:ext>
            </a:extLst>
          </p:cNvPr>
          <p:cNvSpPr>
            <a:spLocks noGrp="1" noChangeArrowheads="1"/>
          </p:cNvSpPr>
          <p:nvPr>
            <p:ph idx="1"/>
          </p:nvPr>
        </p:nvSpPr>
        <p:spPr>
          <a:xfrm>
            <a:off x="685800" y="1417638"/>
            <a:ext cx="7772400" cy="4495800"/>
          </a:xfrm>
        </p:spPr>
        <p:txBody>
          <a:bodyPr/>
          <a:lstStyle/>
          <a:p>
            <a:r>
              <a:rPr lang="en-US" altLang="en-US"/>
              <a:t>A report to ANY school employee</a:t>
            </a:r>
          </a:p>
          <a:p>
            <a:pPr lvl="1"/>
            <a:r>
              <a:rPr lang="en-US" altLang="en-US"/>
              <a:t>ALL employees must be trained to immediately communicate any report of conduct that would meet the definition of harassment to administration</a:t>
            </a:r>
          </a:p>
          <a:p>
            <a:r>
              <a:rPr lang="en-US" altLang="en-US"/>
              <a:t>Report to the Title IX Coordinator made at any time via any method of communication</a:t>
            </a:r>
          </a:p>
        </p:txBody>
      </p:sp>
      <p:pic>
        <p:nvPicPr>
          <p:cNvPr id="26628" name="Picture 2" descr="A picture containing logo&#10;&#10;Description automatically generated">
            <a:extLst>
              <a:ext uri="{FF2B5EF4-FFF2-40B4-BE49-F238E27FC236}">
                <a16:creationId xmlns:a16="http://schemas.microsoft.com/office/drawing/2014/main" id="{851C21F3-3C21-45BB-122A-930C01F25E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4314825"/>
            <a:ext cx="180975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9" name="TextBox 3">
            <a:extLst>
              <a:ext uri="{FF2B5EF4-FFF2-40B4-BE49-F238E27FC236}">
                <a16:creationId xmlns:a16="http://schemas.microsoft.com/office/drawing/2014/main" id="{C7B7DAFD-B8DD-E2DC-452D-B35141AE0060}"/>
              </a:ext>
            </a:extLst>
          </p:cNvPr>
          <p:cNvSpPr txBox="1">
            <a:spLocks noChangeArrowheads="1"/>
          </p:cNvSpPr>
          <p:nvPr/>
        </p:nvSpPr>
        <p:spPr bwMode="auto">
          <a:xfrm>
            <a:off x="6705600" y="6289675"/>
            <a:ext cx="17526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spcBef>
                <a:spcPct val="0"/>
              </a:spcBef>
              <a:buFontTx/>
              <a:buNone/>
            </a:pPr>
            <a:r>
              <a:rPr lang="en-US" altLang="en-US" sz="900">
                <a:solidFill>
                  <a:schemeClr val="tx1"/>
                </a:solidFill>
                <a:hlinkClick r:id="rId3" tooltip="https://www.marugujarat.org/important-notice-regarding-junior-clerk-recruitment-in-states-agriculture-universities/"/>
              </a:rPr>
              <a:t>This Photo</a:t>
            </a:r>
            <a:r>
              <a:rPr lang="en-US" altLang="en-US" sz="900">
                <a:solidFill>
                  <a:schemeClr val="tx1"/>
                </a:solidFill>
              </a:rPr>
              <a:t> by Unknown Author is licensed under </a:t>
            </a:r>
            <a:r>
              <a:rPr lang="en-US" altLang="en-US" sz="900">
                <a:solidFill>
                  <a:schemeClr val="tx1"/>
                </a:solidFill>
                <a:hlinkClick r:id="rId4" tooltip="https://creativecommons.org/licenses/by-nc-nd/3.0/"/>
              </a:rPr>
              <a:t>CC BY-NC-ND</a:t>
            </a:r>
            <a:endParaRPr lang="en-US" altLang="en-US" sz="900">
              <a:solidFill>
                <a:schemeClr val="tx1"/>
              </a:solidFill>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D9627A9E-B7C4-5E41-8AC5-4C1732A244DC}"/>
              </a:ext>
            </a:extLst>
          </p:cNvPr>
          <p:cNvSpPr>
            <a:spLocks noGrp="1" noChangeArrowheads="1"/>
          </p:cNvSpPr>
          <p:nvPr>
            <p:ph type="title"/>
          </p:nvPr>
        </p:nvSpPr>
        <p:spPr/>
        <p:txBody>
          <a:bodyPr/>
          <a:lstStyle/>
          <a:p>
            <a:r>
              <a:rPr lang="en-US" altLang="en-US" b="1">
                <a:solidFill>
                  <a:srgbClr val="8E0000"/>
                </a:solidFill>
              </a:rPr>
              <a:t>All Notice Triggers Responsibility</a:t>
            </a:r>
          </a:p>
        </p:txBody>
      </p:sp>
      <p:sp>
        <p:nvSpPr>
          <p:cNvPr id="14339" name="Content Placeholder 2">
            <a:extLst>
              <a:ext uri="{FF2B5EF4-FFF2-40B4-BE49-F238E27FC236}">
                <a16:creationId xmlns:a16="http://schemas.microsoft.com/office/drawing/2014/main" id="{21F7A332-51FA-6509-191E-14A976CF73D0}"/>
              </a:ext>
            </a:extLst>
          </p:cNvPr>
          <p:cNvSpPr>
            <a:spLocks noGrp="1" noChangeArrowheads="1"/>
          </p:cNvSpPr>
          <p:nvPr>
            <p:ph idx="1"/>
          </p:nvPr>
        </p:nvSpPr>
        <p:spPr>
          <a:xfrm>
            <a:off x="685800" y="1752600"/>
            <a:ext cx="7772400" cy="3962400"/>
          </a:xfrm>
        </p:spPr>
        <p:txBody>
          <a:bodyPr/>
          <a:lstStyle/>
          <a:p>
            <a:pPr marL="0" indent="0">
              <a:buFontTx/>
              <a:buNone/>
              <a:defRPr/>
            </a:pPr>
            <a:r>
              <a:rPr lang="en-US" altLang="en-US" dirty="0"/>
              <a:t>Contact alleged victim promptly to discuss:</a:t>
            </a:r>
          </a:p>
          <a:p>
            <a:pPr>
              <a:defRPr/>
            </a:pPr>
            <a:r>
              <a:rPr lang="en-US" altLang="en-US" sz="3000" dirty="0"/>
              <a:t>Whether the Complainant wants </a:t>
            </a:r>
            <a:r>
              <a:rPr lang="en-US" altLang="en-US" sz="3000" b="1" dirty="0"/>
              <a:t>supportive measures</a:t>
            </a:r>
          </a:p>
          <a:p>
            <a:pPr>
              <a:defRPr/>
            </a:pPr>
            <a:r>
              <a:rPr lang="en-US" altLang="en-US" sz="3000" dirty="0"/>
              <a:t>Advise Complainant that supportive measures are available regardless of whether Formal Complaint is filed</a:t>
            </a:r>
          </a:p>
          <a:p>
            <a:pPr>
              <a:defRPr/>
            </a:pPr>
            <a:r>
              <a:rPr lang="en-US" altLang="en-US" sz="3000" dirty="0"/>
              <a:t>Explain the process for filing a Formal Complaint</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7300C894-0BA3-30CE-03D9-21CDB8779A2E}"/>
              </a:ext>
            </a:extLst>
          </p:cNvPr>
          <p:cNvSpPr>
            <a:spLocks noGrp="1" noChangeArrowheads="1"/>
          </p:cNvSpPr>
          <p:nvPr>
            <p:ph type="title"/>
          </p:nvPr>
        </p:nvSpPr>
        <p:spPr/>
        <p:txBody>
          <a:bodyPr/>
          <a:lstStyle/>
          <a:p>
            <a:r>
              <a:rPr lang="en-US" altLang="en-US" b="1">
                <a:solidFill>
                  <a:srgbClr val="8E0000"/>
                </a:solidFill>
              </a:rPr>
              <a:t>Supportive Measures</a:t>
            </a:r>
          </a:p>
        </p:txBody>
      </p:sp>
      <p:sp>
        <p:nvSpPr>
          <p:cNvPr id="28675" name="Content Placeholder 2">
            <a:extLst>
              <a:ext uri="{FF2B5EF4-FFF2-40B4-BE49-F238E27FC236}">
                <a16:creationId xmlns:a16="http://schemas.microsoft.com/office/drawing/2014/main" id="{04E9E7D9-6DE6-52B9-18C5-EC2A923187C6}"/>
              </a:ext>
            </a:extLst>
          </p:cNvPr>
          <p:cNvSpPr>
            <a:spLocks noGrp="1" noChangeArrowheads="1"/>
          </p:cNvSpPr>
          <p:nvPr>
            <p:ph idx="1"/>
          </p:nvPr>
        </p:nvSpPr>
        <p:spPr/>
        <p:txBody>
          <a:bodyPr/>
          <a:lstStyle/>
          <a:p>
            <a:r>
              <a:rPr lang="en-US" altLang="en-US"/>
              <a:t>Designed to restore or preserve </a:t>
            </a:r>
            <a:r>
              <a:rPr lang="en-US" altLang="en-US" b="1"/>
              <a:t>equal access </a:t>
            </a:r>
            <a:r>
              <a:rPr lang="en-US" altLang="en-US"/>
              <a:t>to education program or activity</a:t>
            </a:r>
          </a:p>
          <a:p>
            <a:r>
              <a:rPr lang="en-US" altLang="en-US"/>
              <a:t>Equal access is the same access that someone who hasn’t experienced sexual harassment has</a:t>
            </a:r>
          </a:p>
          <a:p>
            <a:r>
              <a:rPr lang="en-US" altLang="en-US"/>
              <a:t>What does a loss of “equal access” look like?</a:t>
            </a:r>
          </a:p>
          <a:p>
            <a:pPr lvl="1"/>
            <a:r>
              <a:rPr lang="en-US" altLang="en-US"/>
              <a:t>Does NOT require total loss of educational access</a:t>
            </a:r>
          </a:p>
          <a:p>
            <a:pPr lvl="1"/>
            <a:endParaRPr lang="en-US" altLang="en-US"/>
          </a:p>
          <a:p>
            <a:pPr lvl="1"/>
            <a:endParaRPr lang="en-US" altLang="en-US"/>
          </a:p>
          <a:p>
            <a:endParaRPr lang="en-US" altLang="en-US"/>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94738C67-3A95-19DD-8738-8497DA4ECB22}"/>
              </a:ext>
            </a:extLst>
          </p:cNvPr>
          <p:cNvSpPr>
            <a:spLocks noGrp="1" noChangeArrowheads="1"/>
          </p:cNvSpPr>
          <p:nvPr>
            <p:ph type="title"/>
          </p:nvPr>
        </p:nvSpPr>
        <p:spPr/>
        <p:txBody>
          <a:bodyPr/>
          <a:lstStyle/>
          <a:p>
            <a:r>
              <a:rPr lang="en-US" altLang="en-US" b="1">
                <a:solidFill>
                  <a:srgbClr val="8E0000"/>
                </a:solidFill>
              </a:rPr>
              <a:t>Examples of Loss of Equal Access</a:t>
            </a:r>
          </a:p>
        </p:txBody>
      </p:sp>
      <p:sp>
        <p:nvSpPr>
          <p:cNvPr id="29699" name="Content Placeholder 2">
            <a:extLst>
              <a:ext uri="{FF2B5EF4-FFF2-40B4-BE49-F238E27FC236}">
                <a16:creationId xmlns:a16="http://schemas.microsoft.com/office/drawing/2014/main" id="{7EE85BFB-1E15-8BC5-BF77-3C420D142E15}"/>
              </a:ext>
            </a:extLst>
          </p:cNvPr>
          <p:cNvSpPr>
            <a:spLocks noGrp="1" noChangeArrowheads="1"/>
          </p:cNvSpPr>
          <p:nvPr>
            <p:ph idx="1"/>
          </p:nvPr>
        </p:nvSpPr>
        <p:spPr>
          <a:xfrm>
            <a:off x="685800" y="1752600"/>
            <a:ext cx="7772400" cy="4495800"/>
          </a:xfrm>
        </p:spPr>
        <p:txBody>
          <a:bodyPr/>
          <a:lstStyle/>
          <a:p>
            <a:r>
              <a:rPr lang="en-US" altLang="en-US" sz="3000" dirty="0"/>
              <a:t>Poor attendance, failing or diminished grades</a:t>
            </a:r>
          </a:p>
          <a:p>
            <a:r>
              <a:rPr lang="en-US" altLang="en-US" sz="3000" dirty="0"/>
              <a:t>Quitting an extracurricular/club to avoid respondent</a:t>
            </a:r>
          </a:p>
          <a:p>
            <a:r>
              <a:rPr lang="en-US" altLang="en-US" sz="3000" dirty="0"/>
              <a:t>Dropping a class</a:t>
            </a:r>
          </a:p>
          <a:p>
            <a:r>
              <a:rPr lang="en-US" altLang="en-US" sz="3000" dirty="0"/>
              <a:t>Being unable to concentrate in a class/activity</a:t>
            </a:r>
          </a:p>
          <a:p>
            <a:r>
              <a:rPr lang="en-US" altLang="en-US" sz="3000" dirty="0"/>
              <a:t>Manifestations of stress (bed-wetting, self-harm, hair loss)</a:t>
            </a:r>
          </a:p>
          <a:p>
            <a:endParaRPr lang="en-US" altLang="en-US"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502CFE3C-7944-09C3-524D-43B907FD76F3}"/>
              </a:ext>
            </a:extLst>
          </p:cNvPr>
          <p:cNvSpPr>
            <a:spLocks noGrp="1" noChangeArrowheads="1"/>
          </p:cNvSpPr>
          <p:nvPr>
            <p:ph type="title"/>
          </p:nvPr>
        </p:nvSpPr>
        <p:spPr/>
        <p:txBody>
          <a:bodyPr/>
          <a:lstStyle/>
          <a:p>
            <a:r>
              <a:rPr lang="en-US" altLang="en-US" b="1">
                <a:solidFill>
                  <a:srgbClr val="8E0000"/>
                </a:solidFill>
              </a:rPr>
              <a:t>Supportive Measures</a:t>
            </a:r>
          </a:p>
        </p:txBody>
      </p:sp>
      <p:sp>
        <p:nvSpPr>
          <p:cNvPr id="18435" name="Content Placeholder 2">
            <a:extLst>
              <a:ext uri="{FF2B5EF4-FFF2-40B4-BE49-F238E27FC236}">
                <a16:creationId xmlns:a16="http://schemas.microsoft.com/office/drawing/2014/main" id="{E56E35ED-032E-C374-715E-773F4C81DD3A}"/>
              </a:ext>
            </a:extLst>
          </p:cNvPr>
          <p:cNvSpPr>
            <a:spLocks noGrp="1" noChangeArrowheads="1"/>
          </p:cNvSpPr>
          <p:nvPr>
            <p:ph sz="half" idx="1"/>
          </p:nvPr>
        </p:nvSpPr>
        <p:spPr>
          <a:xfrm>
            <a:off x="685800" y="1600200"/>
            <a:ext cx="3810000" cy="4419600"/>
          </a:xfrm>
        </p:spPr>
        <p:txBody>
          <a:bodyPr/>
          <a:lstStyle/>
          <a:p>
            <a:pPr>
              <a:defRPr/>
            </a:pPr>
            <a:r>
              <a:rPr lang="en-US" altLang="en-US" sz="3200" dirty="0"/>
              <a:t>Non-disciplinary</a:t>
            </a:r>
          </a:p>
          <a:p>
            <a:pPr>
              <a:defRPr/>
            </a:pPr>
            <a:r>
              <a:rPr lang="en-US" altLang="en-US" sz="3200" dirty="0"/>
              <a:t>Non-punitive</a:t>
            </a:r>
          </a:p>
          <a:p>
            <a:pPr>
              <a:defRPr/>
            </a:pPr>
            <a:r>
              <a:rPr lang="en-US" altLang="en-US" sz="3200" dirty="0"/>
              <a:t>Individualized to the person and situation</a:t>
            </a:r>
          </a:p>
          <a:p>
            <a:pPr>
              <a:defRPr/>
            </a:pPr>
            <a:r>
              <a:rPr lang="en-US" altLang="en-US" sz="3200" dirty="0"/>
              <a:t>Offered as appropriate and without charge</a:t>
            </a:r>
          </a:p>
          <a:p>
            <a:pPr marL="0" indent="0">
              <a:buFontTx/>
              <a:buNone/>
              <a:defRPr/>
            </a:pPr>
            <a:endParaRPr lang="en-US" altLang="en-US" dirty="0"/>
          </a:p>
        </p:txBody>
      </p:sp>
      <p:sp>
        <p:nvSpPr>
          <p:cNvPr id="18436" name="Content Placeholder 3">
            <a:extLst>
              <a:ext uri="{FF2B5EF4-FFF2-40B4-BE49-F238E27FC236}">
                <a16:creationId xmlns:a16="http://schemas.microsoft.com/office/drawing/2014/main" id="{0DFE036A-9917-E265-01AA-AFE9EF2D2153}"/>
              </a:ext>
            </a:extLst>
          </p:cNvPr>
          <p:cNvSpPr>
            <a:spLocks noGrp="1" noChangeArrowheads="1"/>
          </p:cNvSpPr>
          <p:nvPr>
            <p:ph sz="half" idx="2"/>
          </p:nvPr>
        </p:nvSpPr>
        <p:spPr/>
        <p:txBody>
          <a:bodyPr/>
          <a:lstStyle/>
          <a:p>
            <a:pPr>
              <a:defRPr/>
            </a:pPr>
            <a:r>
              <a:rPr lang="en-US" altLang="en-US" sz="3200" dirty="0"/>
              <a:t>Must be offered to Complainant</a:t>
            </a:r>
          </a:p>
          <a:p>
            <a:pPr>
              <a:defRPr/>
            </a:pPr>
            <a:r>
              <a:rPr lang="en-US" altLang="en-US" sz="3200" dirty="0"/>
              <a:t>Offered to respondent if appropriate</a:t>
            </a:r>
          </a:p>
          <a:p>
            <a:pPr>
              <a:defRPr/>
            </a:pPr>
            <a:r>
              <a:rPr lang="en-US" altLang="en-US" sz="3200" dirty="0"/>
              <a:t>Cannot unreasonably burden either a complainant or respondent</a:t>
            </a:r>
          </a:p>
          <a:p>
            <a:pPr>
              <a:defRPr/>
            </a:pPr>
            <a:endParaRPr lang="en-US" altLang="en-US" sz="3200" dirty="0"/>
          </a:p>
          <a:p>
            <a:pPr marL="0" indent="0">
              <a:buFontTx/>
              <a:buNone/>
              <a:defRPr/>
            </a:pPr>
            <a:endParaRPr lang="en-US" altLang="en-US" sz="3200"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CCA4FE50-49B4-C7CE-B357-E9A63CF33644}"/>
              </a:ext>
            </a:extLst>
          </p:cNvPr>
          <p:cNvSpPr>
            <a:spLocks noGrp="1" noChangeArrowheads="1"/>
          </p:cNvSpPr>
          <p:nvPr>
            <p:ph type="title"/>
          </p:nvPr>
        </p:nvSpPr>
        <p:spPr/>
        <p:txBody>
          <a:bodyPr/>
          <a:lstStyle/>
          <a:p>
            <a:r>
              <a:rPr lang="en-US" altLang="en-US" b="1">
                <a:solidFill>
                  <a:srgbClr val="8E0000"/>
                </a:solidFill>
              </a:rPr>
              <a:t>Examples of Supportive Measures</a:t>
            </a:r>
          </a:p>
        </p:txBody>
      </p:sp>
      <p:sp>
        <p:nvSpPr>
          <p:cNvPr id="31747" name="Content Placeholder 2">
            <a:extLst>
              <a:ext uri="{FF2B5EF4-FFF2-40B4-BE49-F238E27FC236}">
                <a16:creationId xmlns:a16="http://schemas.microsoft.com/office/drawing/2014/main" id="{AAFC9BDB-6A39-3B4F-B47C-B72DE74AACB0}"/>
              </a:ext>
            </a:extLst>
          </p:cNvPr>
          <p:cNvSpPr>
            <a:spLocks noGrp="1" noChangeArrowheads="1"/>
          </p:cNvSpPr>
          <p:nvPr>
            <p:ph sz="half" idx="1"/>
          </p:nvPr>
        </p:nvSpPr>
        <p:spPr/>
        <p:txBody>
          <a:bodyPr/>
          <a:lstStyle/>
          <a:p>
            <a:r>
              <a:rPr lang="en-US" altLang="en-US"/>
              <a:t>Counseling</a:t>
            </a:r>
          </a:p>
          <a:p>
            <a:r>
              <a:rPr lang="en-US" altLang="en-US"/>
              <a:t>Course modifications</a:t>
            </a:r>
          </a:p>
          <a:p>
            <a:pPr lvl="1"/>
            <a:r>
              <a:rPr lang="en-US" altLang="en-US"/>
              <a:t>Extend a deadline</a:t>
            </a:r>
          </a:p>
          <a:p>
            <a:pPr lvl="1"/>
            <a:r>
              <a:rPr lang="en-US" altLang="en-US"/>
              <a:t>Allow exam retake</a:t>
            </a:r>
          </a:p>
          <a:p>
            <a:r>
              <a:rPr lang="en-US" altLang="en-US"/>
              <a:t>Schedule changes</a:t>
            </a:r>
          </a:p>
          <a:p>
            <a:pPr lvl="1"/>
            <a:r>
              <a:rPr lang="en-US" altLang="en-US"/>
              <a:t>For complainant or respondent</a:t>
            </a:r>
          </a:p>
          <a:p>
            <a:r>
              <a:rPr lang="en-US" altLang="en-US"/>
              <a:t>Allow student to repeat a course</a:t>
            </a:r>
          </a:p>
        </p:txBody>
      </p:sp>
      <p:sp>
        <p:nvSpPr>
          <p:cNvPr id="31748" name="Content Placeholder 3">
            <a:extLst>
              <a:ext uri="{FF2B5EF4-FFF2-40B4-BE49-F238E27FC236}">
                <a16:creationId xmlns:a16="http://schemas.microsoft.com/office/drawing/2014/main" id="{A79924BF-9B60-C8A3-3CF5-B2D99D1DEB55}"/>
              </a:ext>
            </a:extLst>
          </p:cNvPr>
          <p:cNvSpPr>
            <a:spLocks noGrp="1" noChangeArrowheads="1"/>
          </p:cNvSpPr>
          <p:nvPr>
            <p:ph sz="half" idx="2"/>
          </p:nvPr>
        </p:nvSpPr>
        <p:spPr/>
        <p:txBody>
          <a:bodyPr/>
          <a:lstStyle/>
          <a:p>
            <a:r>
              <a:rPr lang="en-US" altLang="en-US" sz="2700"/>
              <a:t>Increased monitoring or supervision</a:t>
            </a:r>
          </a:p>
          <a:p>
            <a:r>
              <a:rPr lang="en-US" altLang="en-US" sz="2700"/>
              <a:t>Mutual non-contact order</a:t>
            </a:r>
          </a:p>
          <a:p>
            <a:r>
              <a:rPr lang="en-US" altLang="en-US" sz="2700"/>
              <a:t>One-way no contact order</a:t>
            </a:r>
          </a:p>
          <a:p>
            <a:r>
              <a:rPr lang="en-US" altLang="en-US" sz="2700"/>
              <a:t>Cannot include anything that is listed as a potential disciplinary consequence</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F95538AA-354B-ED78-6BAA-773A1DD53384}"/>
              </a:ext>
            </a:extLst>
          </p:cNvPr>
          <p:cNvSpPr>
            <a:spLocks noGrp="1" noChangeArrowheads="1"/>
          </p:cNvSpPr>
          <p:nvPr>
            <p:ph type="title"/>
          </p:nvPr>
        </p:nvSpPr>
        <p:spPr/>
        <p:txBody>
          <a:bodyPr/>
          <a:lstStyle/>
          <a:p>
            <a:r>
              <a:rPr lang="en-US" altLang="en-US" dirty="0">
                <a:solidFill>
                  <a:srgbClr val="8E0000"/>
                </a:solidFill>
              </a:rPr>
              <a:t>Title IX</a:t>
            </a:r>
          </a:p>
        </p:txBody>
      </p:sp>
      <p:sp>
        <p:nvSpPr>
          <p:cNvPr id="5123" name="Content Placeholder 2">
            <a:extLst>
              <a:ext uri="{FF2B5EF4-FFF2-40B4-BE49-F238E27FC236}">
                <a16:creationId xmlns:a16="http://schemas.microsoft.com/office/drawing/2014/main" id="{DBC2D2C2-31D6-AF40-AD0E-F61B1D11487B}"/>
              </a:ext>
            </a:extLst>
          </p:cNvPr>
          <p:cNvSpPr>
            <a:spLocks noGrp="1" noChangeArrowheads="1"/>
          </p:cNvSpPr>
          <p:nvPr>
            <p:ph idx="1"/>
          </p:nvPr>
        </p:nvSpPr>
        <p:spPr/>
        <p:txBody>
          <a:bodyPr/>
          <a:lstStyle/>
          <a:p>
            <a:pPr marL="0" indent="0">
              <a:buFontTx/>
              <a:buNone/>
            </a:pPr>
            <a:r>
              <a:rPr lang="en-US" altLang="en-US"/>
              <a:t>“No person in the United States shall, on the basis of sex, be excluded from participation in, be denied the benefits of, or be subjected to discrimination under any education program or activity receiving federal financial assistance.”</a:t>
            </a:r>
          </a:p>
        </p:txBody>
      </p:sp>
    </p:spTree>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393BDD5B-651B-4FB1-826D-6C30C1469281}"/>
              </a:ext>
            </a:extLst>
          </p:cNvPr>
          <p:cNvSpPr>
            <a:spLocks noGrp="1" noChangeArrowheads="1"/>
          </p:cNvSpPr>
          <p:nvPr>
            <p:ph type="title"/>
          </p:nvPr>
        </p:nvSpPr>
        <p:spPr/>
        <p:txBody>
          <a:bodyPr/>
          <a:lstStyle/>
          <a:p>
            <a:r>
              <a:rPr lang="en-US" altLang="en-US" b="1">
                <a:solidFill>
                  <a:srgbClr val="8E0000"/>
                </a:solidFill>
              </a:rPr>
              <a:t>Supportive Measures</a:t>
            </a:r>
          </a:p>
        </p:txBody>
      </p:sp>
      <p:sp>
        <p:nvSpPr>
          <p:cNvPr id="32771" name="Content Placeholder 2">
            <a:extLst>
              <a:ext uri="{FF2B5EF4-FFF2-40B4-BE49-F238E27FC236}">
                <a16:creationId xmlns:a16="http://schemas.microsoft.com/office/drawing/2014/main" id="{A7378600-8B0A-38DC-1568-8297E2E6F682}"/>
              </a:ext>
            </a:extLst>
          </p:cNvPr>
          <p:cNvSpPr>
            <a:spLocks noGrp="1" noChangeArrowheads="1"/>
          </p:cNvSpPr>
          <p:nvPr>
            <p:ph idx="1"/>
          </p:nvPr>
        </p:nvSpPr>
        <p:spPr>
          <a:xfrm>
            <a:off x="685800" y="1447800"/>
            <a:ext cx="7772400" cy="3962400"/>
          </a:xfrm>
        </p:spPr>
        <p:txBody>
          <a:bodyPr/>
          <a:lstStyle/>
          <a:p>
            <a:r>
              <a:rPr lang="en-US" altLang="en-US" sz="3000"/>
              <a:t>Can not sanction or discipline respondent in any way until grievance procedure has been followed</a:t>
            </a:r>
          </a:p>
          <a:p>
            <a:r>
              <a:rPr lang="en-US" altLang="en-US" sz="3000"/>
              <a:t>Must continue to be offered during an investigation and whether an investigation is ever done</a:t>
            </a:r>
          </a:p>
          <a:p>
            <a:r>
              <a:rPr lang="en-US" altLang="en-US" sz="3000"/>
              <a:t>If respondent is an employee, you may send employee home on administrative leave as a supportive measure</a:t>
            </a:r>
          </a:p>
          <a:p>
            <a:endParaRPr lang="en-US" altLang="en-US" sz="3000"/>
          </a:p>
          <a:p>
            <a:endParaRPr lang="en-US" altLang="en-US"/>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7260F7FA-46B2-CECA-8B8A-5460C80A43FA}"/>
              </a:ext>
            </a:extLst>
          </p:cNvPr>
          <p:cNvSpPr>
            <a:spLocks noGrp="1" noChangeArrowheads="1"/>
          </p:cNvSpPr>
          <p:nvPr>
            <p:ph type="title"/>
          </p:nvPr>
        </p:nvSpPr>
        <p:spPr/>
        <p:txBody>
          <a:bodyPr/>
          <a:lstStyle/>
          <a:p>
            <a:r>
              <a:rPr lang="en-US" altLang="en-US" b="1">
                <a:solidFill>
                  <a:srgbClr val="8E0000"/>
                </a:solidFill>
              </a:rPr>
              <a:t>Supportive Measures</a:t>
            </a:r>
          </a:p>
        </p:txBody>
      </p:sp>
      <p:sp>
        <p:nvSpPr>
          <p:cNvPr id="33795" name="Content Placeholder 2">
            <a:extLst>
              <a:ext uri="{FF2B5EF4-FFF2-40B4-BE49-F238E27FC236}">
                <a16:creationId xmlns:a16="http://schemas.microsoft.com/office/drawing/2014/main" id="{A17B606C-19F7-2090-CFDA-5C6E8CC3035B}"/>
              </a:ext>
            </a:extLst>
          </p:cNvPr>
          <p:cNvSpPr>
            <a:spLocks noGrp="1" noChangeArrowheads="1"/>
          </p:cNvSpPr>
          <p:nvPr>
            <p:ph idx="1"/>
          </p:nvPr>
        </p:nvSpPr>
        <p:spPr>
          <a:xfrm>
            <a:off x="685800" y="1379538"/>
            <a:ext cx="7772400" cy="3962400"/>
          </a:xfrm>
        </p:spPr>
        <p:txBody>
          <a:bodyPr/>
          <a:lstStyle/>
          <a:p>
            <a:r>
              <a:rPr lang="en-US" altLang="en-US"/>
              <a:t>Do not completely remove a student respondent from an educational activity as a supportive measure for complainant</a:t>
            </a:r>
          </a:p>
          <a:p>
            <a:r>
              <a:rPr lang="en-US" altLang="en-US"/>
              <a:t>UNLESS there is need for an emergency removal, which can only happen if necessary to protect an individual from IMMEDIATE THREAT TO </a:t>
            </a:r>
            <a:r>
              <a:rPr lang="en-US" altLang="en-US" b="1"/>
              <a:t>PHYSICAL</a:t>
            </a:r>
            <a:r>
              <a:rPr lang="en-US" altLang="en-US"/>
              <a:t> HEALTH OR SAFETY </a:t>
            </a:r>
          </a:p>
          <a:p>
            <a:endParaRPr lang="en-US" altLang="en-US"/>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A0805341-2916-9FCA-7815-F42569B03544}"/>
              </a:ext>
            </a:extLst>
          </p:cNvPr>
          <p:cNvSpPr>
            <a:spLocks noGrp="1" noChangeArrowheads="1"/>
          </p:cNvSpPr>
          <p:nvPr>
            <p:ph type="title"/>
          </p:nvPr>
        </p:nvSpPr>
        <p:spPr/>
        <p:txBody>
          <a:bodyPr/>
          <a:lstStyle/>
          <a:p>
            <a:r>
              <a:rPr lang="en-US" altLang="en-US" b="1">
                <a:solidFill>
                  <a:srgbClr val="8E0000"/>
                </a:solidFill>
              </a:rPr>
              <a:t>Appropriate Supportive Measure?</a:t>
            </a:r>
          </a:p>
        </p:txBody>
      </p:sp>
      <p:sp>
        <p:nvSpPr>
          <p:cNvPr id="34819" name="Content Placeholder 2">
            <a:extLst>
              <a:ext uri="{FF2B5EF4-FFF2-40B4-BE49-F238E27FC236}">
                <a16:creationId xmlns:a16="http://schemas.microsoft.com/office/drawing/2014/main" id="{709727C2-3C43-A7ED-A7E0-E48992198AF1}"/>
              </a:ext>
            </a:extLst>
          </p:cNvPr>
          <p:cNvSpPr>
            <a:spLocks noGrp="1" noChangeArrowheads="1"/>
          </p:cNvSpPr>
          <p:nvPr>
            <p:ph idx="1"/>
          </p:nvPr>
        </p:nvSpPr>
        <p:spPr/>
        <p:txBody>
          <a:bodyPr/>
          <a:lstStyle/>
          <a:p>
            <a:r>
              <a:rPr lang="en-US" altLang="en-US"/>
              <a:t>Judy alleges Tom makes sexual remarks to her everyday when they pass in the halls. </a:t>
            </a:r>
          </a:p>
          <a:p>
            <a:r>
              <a:rPr lang="en-US" altLang="en-US"/>
              <a:t>Supportive Measure: Tom is moved to another math class  to avoid traveling down the same hall as Judy.</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E34FA798-1DCA-D172-0981-46E576B554D6}"/>
              </a:ext>
            </a:extLst>
          </p:cNvPr>
          <p:cNvSpPr>
            <a:spLocks noGrp="1" noChangeArrowheads="1"/>
          </p:cNvSpPr>
          <p:nvPr>
            <p:ph type="title"/>
          </p:nvPr>
        </p:nvSpPr>
        <p:spPr/>
        <p:txBody>
          <a:bodyPr/>
          <a:lstStyle/>
          <a:p>
            <a:r>
              <a:rPr lang="en-US" altLang="en-US" b="1">
                <a:solidFill>
                  <a:srgbClr val="8E0000"/>
                </a:solidFill>
              </a:rPr>
              <a:t>Appropriate Supportive Measure?</a:t>
            </a:r>
          </a:p>
        </p:txBody>
      </p:sp>
      <p:sp>
        <p:nvSpPr>
          <p:cNvPr id="35843" name="Content Placeholder 2">
            <a:extLst>
              <a:ext uri="{FF2B5EF4-FFF2-40B4-BE49-F238E27FC236}">
                <a16:creationId xmlns:a16="http://schemas.microsoft.com/office/drawing/2014/main" id="{32CBED13-F90E-2BCD-F59E-01623C27703D}"/>
              </a:ext>
            </a:extLst>
          </p:cNvPr>
          <p:cNvSpPr>
            <a:spLocks noGrp="1" noChangeArrowheads="1"/>
          </p:cNvSpPr>
          <p:nvPr>
            <p:ph idx="1"/>
          </p:nvPr>
        </p:nvSpPr>
        <p:spPr/>
        <p:txBody>
          <a:bodyPr/>
          <a:lstStyle/>
          <a:p>
            <a:r>
              <a:rPr lang="en-US" altLang="en-US"/>
              <a:t>Rebecca reports to SRO that Bobby raped her and forced her to fondle him on school grounds. SRO reports to police department and an investigation is initiated. The police report states the sex was consensual. Rebecca, not happy with this, files a Title IX formal complaint. </a:t>
            </a:r>
          </a:p>
          <a:p>
            <a:r>
              <a:rPr lang="en-US" altLang="en-US"/>
              <a:t>Supportive Measure?</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7C4D67EA-84C6-3B42-9ED1-75AEB3206D64}"/>
              </a:ext>
            </a:extLst>
          </p:cNvPr>
          <p:cNvSpPr>
            <a:spLocks noGrp="1" noChangeArrowheads="1"/>
          </p:cNvSpPr>
          <p:nvPr>
            <p:ph type="title"/>
          </p:nvPr>
        </p:nvSpPr>
        <p:spPr/>
        <p:txBody>
          <a:bodyPr/>
          <a:lstStyle/>
          <a:p>
            <a:r>
              <a:rPr lang="en-US" altLang="en-US" b="1" dirty="0">
                <a:solidFill>
                  <a:srgbClr val="8E0000"/>
                </a:solidFill>
              </a:rPr>
              <a:t>Crafting an Appropriate Supportive Measure</a:t>
            </a:r>
          </a:p>
        </p:txBody>
      </p:sp>
      <p:sp>
        <p:nvSpPr>
          <p:cNvPr id="36867" name="Content Placeholder 2">
            <a:extLst>
              <a:ext uri="{FF2B5EF4-FFF2-40B4-BE49-F238E27FC236}">
                <a16:creationId xmlns:a16="http://schemas.microsoft.com/office/drawing/2014/main" id="{178D9706-989B-4712-545A-864FAF9CDD15}"/>
              </a:ext>
            </a:extLst>
          </p:cNvPr>
          <p:cNvSpPr>
            <a:spLocks noGrp="1" noChangeArrowheads="1"/>
          </p:cNvSpPr>
          <p:nvPr>
            <p:ph idx="1"/>
          </p:nvPr>
        </p:nvSpPr>
        <p:spPr/>
        <p:txBody>
          <a:bodyPr/>
          <a:lstStyle/>
          <a:p>
            <a:r>
              <a:rPr lang="en-US" altLang="en-US"/>
              <a:t>Supportive Measure: Principal moves Bobby’s classes, excludes Bobby from attending the prom, prohibits Bobby from parking on campus to prevent Rebecca from running into him.</a:t>
            </a:r>
          </a:p>
          <a:p>
            <a:r>
              <a:rPr lang="en-US" altLang="en-US"/>
              <a:t>Under these facts, what could you provide?</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1BB3D71E-5EE0-D173-645F-9B7A4EDDB8AA}"/>
              </a:ext>
            </a:extLst>
          </p:cNvPr>
          <p:cNvSpPr>
            <a:spLocks noGrp="1" noChangeArrowheads="1"/>
          </p:cNvSpPr>
          <p:nvPr>
            <p:ph type="title"/>
          </p:nvPr>
        </p:nvSpPr>
        <p:spPr>
          <a:xfrm>
            <a:off x="0" y="533400"/>
            <a:ext cx="9144000" cy="884238"/>
          </a:xfrm>
        </p:spPr>
        <p:txBody>
          <a:bodyPr/>
          <a:lstStyle/>
          <a:p>
            <a:r>
              <a:rPr lang="en-US" altLang="en-US" b="1">
                <a:solidFill>
                  <a:srgbClr val="8E0000"/>
                </a:solidFill>
              </a:rPr>
              <a:t>When Respondent is an Employee</a:t>
            </a:r>
          </a:p>
        </p:txBody>
      </p:sp>
      <p:sp>
        <p:nvSpPr>
          <p:cNvPr id="37891" name="Content Placeholder 2">
            <a:extLst>
              <a:ext uri="{FF2B5EF4-FFF2-40B4-BE49-F238E27FC236}">
                <a16:creationId xmlns:a16="http://schemas.microsoft.com/office/drawing/2014/main" id="{B1C4A193-3767-42A0-1192-B2947104CBC5}"/>
              </a:ext>
            </a:extLst>
          </p:cNvPr>
          <p:cNvSpPr>
            <a:spLocks noGrp="1" noChangeArrowheads="1"/>
          </p:cNvSpPr>
          <p:nvPr>
            <p:ph idx="1"/>
          </p:nvPr>
        </p:nvSpPr>
        <p:spPr>
          <a:xfrm>
            <a:off x="685800" y="1600200"/>
            <a:ext cx="7772400" cy="4572000"/>
          </a:xfrm>
        </p:spPr>
        <p:txBody>
          <a:bodyPr/>
          <a:lstStyle/>
          <a:p>
            <a:r>
              <a:rPr lang="en-US" altLang="en-US" sz="2800" dirty="0"/>
              <a:t>School may send an employee home on administrative leave as a supportive measure “during the pendency of the grievance process”</a:t>
            </a:r>
            <a:br>
              <a:rPr lang="en-US" altLang="en-US" sz="2800" dirty="0"/>
            </a:br>
            <a:endParaRPr lang="en-US" altLang="en-US" sz="2800" dirty="0"/>
          </a:p>
          <a:p>
            <a:r>
              <a:rPr lang="en-US" altLang="en-US" sz="2800" dirty="0"/>
              <a:t>Employee may also choose Title VII, as part of the HR process</a:t>
            </a:r>
            <a:br>
              <a:rPr lang="en-US" altLang="en-US" sz="2800" dirty="0"/>
            </a:br>
            <a:endParaRPr lang="en-US" altLang="en-US" sz="2800" dirty="0"/>
          </a:p>
          <a:p>
            <a:r>
              <a:rPr lang="en-US" altLang="en-US" sz="2800" dirty="0"/>
              <a:t>Can reassign the employee to another site (Be careful)</a:t>
            </a:r>
          </a:p>
          <a:p>
            <a:endParaRPr lang="en-US" altLang="en-US" dirty="0"/>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3A275BA0-F206-6380-316B-10B3919D9C8E}"/>
              </a:ext>
            </a:extLst>
          </p:cNvPr>
          <p:cNvSpPr>
            <a:spLocks noGrp="1" noChangeArrowheads="1"/>
          </p:cNvSpPr>
          <p:nvPr>
            <p:ph type="title"/>
          </p:nvPr>
        </p:nvSpPr>
        <p:spPr/>
        <p:txBody>
          <a:bodyPr/>
          <a:lstStyle/>
          <a:p>
            <a:r>
              <a:rPr lang="en-US" altLang="en-US" b="1">
                <a:solidFill>
                  <a:srgbClr val="8E0000"/>
                </a:solidFill>
              </a:rPr>
              <a:t>When Respondent is a Student</a:t>
            </a:r>
          </a:p>
        </p:txBody>
      </p:sp>
      <p:sp>
        <p:nvSpPr>
          <p:cNvPr id="38915" name="Content Placeholder 2">
            <a:extLst>
              <a:ext uri="{FF2B5EF4-FFF2-40B4-BE49-F238E27FC236}">
                <a16:creationId xmlns:a16="http://schemas.microsoft.com/office/drawing/2014/main" id="{74F3BEEC-82F9-C27B-D9CE-30684B8FC008}"/>
              </a:ext>
            </a:extLst>
          </p:cNvPr>
          <p:cNvSpPr>
            <a:spLocks noGrp="1" noChangeArrowheads="1"/>
          </p:cNvSpPr>
          <p:nvPr>
            <p:ph idx="1"/>
          </p:nvPr>
        </p:nvSpPr>
        <p:spPr/>
        <p:txBody>
          <a:bodyPr/>
          <a:lstStyle/>
          <a:p>
            <a:r>
              <a:rPr lang="en-US" altLang="en-US" sz="3000"/>
              <a:t>Do not completely remove a student respondent from an educational activity as a supportive measure for complainant</a:t>
            </a:r>
          </a:p>
          <a:p>
            <a:endParaRPr lang="en-US" altLang="en-US" sz="3000"/>
          </a:p>
          <a:p>
            <a:r>
              <a:rPr lang="en-US" altLang="en-US" sz="3000"/>
              <a:t>UNLESS there is an </a:t>
            </a:r>
            <a:r>
              <a:rPr lang="en-US" altLang="en-US" sz="3000" b="1"/>
              <a:t>emergency removal </a:t>
            </a:r>
            <a:r>
              <a:rPr lang="en-US" altLang="en-US" sz="3000"/>
              <a:t>necessary because a respondent poses an immediate threat arising from the sexual harassment allegations</a:t>
            </a:r>
          </a:p>
          <a:p>
            <a:endParaRPr lang="en-US" altLang="en-US"/>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4B62E-28AF-DD04-6C24-2CA679FA008A}"/>
              </a:ext>
            </a:extLst>
          </p:cNvPr>
          <p:cNvSpPr>
            <a:spLocks noGrp="1"/>
          </p:cNvSpPr>
          <p:nvPr>
            <p:ph type="title"/>
          </p:nvPr>
        </p:nvSpPr>
        <p:spPr/>
        <p:txBody>
          <a:bodyPr/>
          <a:lstStyle/>
          <a:p>
            <a:pPr>
              <a:defRPr/>
            </a:pPr>
            <a:r>
              <a:rPr lang="en-US" dirty="0"/>
              <a:t>Title ix coordinator’s second step</a:t>
            </a:r>
          </a:p>
        </p:txBody>
      </p:sp>
      <p:sp>
        <p:nvSpPr>
          <p:cNvPr id="39939" name="Text Placeholder 2">
            <a:extLst>
              <a:ext uri="{FF2B5EF4-FFF2-40B4-BE49-F238E27FC236}">
                <a16:creationId xmlns:a16="http://schemas.microsoft.com/office/drawing/2014/main" id="{1491991E-59D7-4112-8CC9-3603E9FF0FE6}"/>
              </a:ext>
            </a:extLst>
          </p:cNvPr>
          <p:cNvSpPr>
            <a:spLocks noGrp="1" noChangeArrowheads="1"/>
          </p:cNvSpPr>
          <p:nvPr>
            <p:ph type="body" idx="1"/>
          </p:nvPr>
        </p:nvSpPr>
        <p:spPr/>
        <p:txBody>
          <a:bodyPr/>
          <a:lstStyle/>
          <a:p>
            <a:r>
              <a:rPr lang="en-US" altLang="en-US"/>
              <a:t>Accepting the Formal Complaint</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5446D8F7-1ADB-5E86-9225-161E5812FF6C}"/>
              </a:ext>
            </a:extLst>
          </p:cNvPr>
          <p:cNvSpPr>
            <a:spLocks noGrp="1" noChangeArrowheads="1"/>
          </p:cNvSpPr>
          <p:nvPr>
            <p:ph type="title"/>
          </p:nvPr>
        </p:nvSpPr>
        <p:spPr/>
        <p:txBody>
          <a:bodyPr/>
          <a:lstStyle/>
          <a:p>
            <a:r>
              <a:rPr lang="en-US" altLang="en-US" b="1">
                <a:solidFill>
                  <a:srgbClr val="8E0000"/>
                </a:solidFill>
              </a:rPr>
              <a:t>Formal Complaint</a:t>
            </a:r>
          </a:p>
        </p:txBody>
      </p:sp>
      <p:sp>
        <p:nvSpPr>
          <p:cNvPr id="40963" name="Content Placeholder 2">
            <a:extLst>
              <a:ext uri="{FF2B5EF4-FFF2-40B4-BE49-F238E27FC236}">
                <a16:creationId xmlns:a16="http://schemas.microsoft.com/office/drawing/2014/main" id="{7167964B-1812-B9AF-057E-B3D28D39EF13}"/>
              </a:ext>
            </a:extLst>
          </p:cNvPr>
          <p:cNvSpPr>
            <a:spLocks noGrp="1" noChangeArrowheads="1"/>
          </p:cNvSpPr>
          <p:nvPr>
            <p:ph idx="1"/>
          </p:nvPr>
        </p:nvSpPr>
        <p:spPr>
          <a:xfrm>
            <a:off x="685800" y="1457325"/>
            <a:ext cx="7772400" cy="4144963"/>
          </a:xfrm>
        </p:spPr>
        <p:txBody>
          <a:bodyPr/>
          <a:lstStyle/>
          <a:p>
            <a:pPr marL="0" indent="0">
              <a:buFontTx/>
              <a:buNone/>
            </a:pPr>
            <a:r>
              <a:rPr lang="en-US" altLang="en-US"/>
              <a:t>Formal complaint signed by alleged victim or Title IX Coordinator triggers responsibility to conduct investigation that complies with the District’s grievance procedure.</a:t>
            </a:r>
          </a:p>
          <a:p>
            <a:pPr marL="0" indent="0">
              <a:buFontTx/>
              <a:buNone/>
            </a:pPr>
            <a:endParaRPr lang="en-US" altLang="en-US"/>
          </a:p>
          <a:p>
            <a:pPr marL="0" indent="0">
              <a:buFontTx/>
              <a:buNone/>
            </a:pPr>
            <a:r>
              <a:rPr lang="en-US" altLang="en-US"/>
              <a:t>Upon receipt of a Formal Complaint, provide the notice described below.</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3B196DFA-EE66-FB7E-D30A-49C385615BB3}"/>
              </a:ext>
            </a:extLst>
          </p:cNvPr>
          <p:cNvSpPr>
            <a:spLocks noGrp="1" noChangeArrowheads="1"/>
          </p:cNvSpPr>
          <p:nvPr>
            <p:ph type="title"/>
          </p:nvPr>
        </p:nvSpPr>
        <p:spPr/>
        <p:txBody>
          <a:bodyPr/>
          <a:lstStyle/>
          <a:p>
            <a:r>
              <a:rPr lang="en-US" altLang="en-US" b="1">
                <a:solidFill>
                  <a:srgbClr val="8E0000"/>
                </a:solidFill>
              </a:rPr>
              <a:t>To Sign or Not To Sign</a:t>
            </a:r>
          </a:p>
        </p:txBody>
      </p:sp>
      <p:sp>
        <p:nvSpPr>
          <p:cNvPr id="41987" name="Content Placeholder 2">
            <a:extLst>
              <a:ext uri="{FF2B5EF4-FFF2-40B4-BE49-F238E27FC236}">
                <a16:creationId xmlns:a16="http://schemas.microsoft.com/office/drawing/2014/main" id="{09EAACDE-EEBC-C85C-778D-1DA6F693D7A8}"/>
              </a:ext>
            </a:extLst>
          </p:cNvPr>
          <p:cNvSpPr>
            <a:spLocks noGrp="1" noChangeArrowheads="1"/>
          </p:cNvSpPr>
          <p:nvPr>
            <p:ph idx="1"/>
          </p:nvPr>
        </p:nvSpPr>
        <p:spPr/>
        <p:txBody>
          <a:bodyPr/>
          <a:lstStyle/>
          <a:p>
            <a:r>
              <a:rPr lang="en-US" altLang="en-US" sz="3000"/>
              <a:t>Regulations seek to give complainants greater agency to make a decision whether to file or not</a:t>
            </a:r>
          </a:p>
          <a:p>
            <a:r>
              <a:rPr lang="en-US" altLang="en-US" sz="3000"/>
              <a:t>Title IX Coordinator may, and should, sign formal complaint in certain instances</a:t>
            </a:r>
          </a:p>
          <a:p>
            <a:r>
              <a:rPr lang="en-US" altLang="en-US" sz="3000"/>
              <a:t>Would the school be deliberately indifferent to the notice of potential sexual harassment if you don’t sign?</a:t>
            </a:r>
          </a:p>
          <a:p>
            <a:r>
              <a:rPr lang="en-US" altLang="en-US" sz="3000"/>
              <a:t>Does not make you a witness or a party</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5B5BCF7A-79EB-D6C9-6D9B-F9C582C659E3}"/>
              </a:ext>
            </a:extLst>
          </p:cNvPr>
          <p:cNvSpPr>
            <a:spLocks noGrp="1" noChangeArrowheads="1"/>
          </p:cNvSpPr>
          <p:nvPr>
            <p:ph type="title"/>
          </p:nvPr>
        </p:nvSpPr>
        <p:spPr/>
        <p:txBody>
          <a:bodyPr/>
          <a:lstStyle/>
          <a:p>
            <a:r>
              <a:rPr lang="en-US" altLang="en-US" b="1" dirty="0">
                <a:solidFill>
                  <a:srgbClr val="8E0000"/>
                </a:solidFill>
              </a:rPr>
              <a:t>Title IX Coordinators</a:t>
            </a:r>
          </a:p>
        </p:txBody>
      </p:sp>
      <p:sp>
        <p:nvSpPr>
          <p:cNvPr id="6147" name="Content Placeholder 2">
            <a:extLst>
              <a:ext uri="{FF2B5EF4-FFF2-40B4-BE49-F238E27FC236}">
                <a16:creationId xmlns:a16="http://schemas.microsoft.com/office/drawing/2014/main" id="{22C6077B-0C1B-E0C2-8BE2-070A9C9EEA85}"/>
              </a:ext>
            </a:extLst>
          </p:cNvPr>
          <p:cNvSpPr>
            <a:spLocks noGrp="1" noChangeArrowheads="1"/>
          </p:cNvSpPr>
          <p:nvPr>
            <p:ph idx="1"/>
          </p:nvPr>
        </p:nvSpPr>
        <p:spPr/>
        <p:txBody>
          <a:bodyPr/>
          <a:lstStyle/>
          <a:p>
            <a:pPr marL="0" indent="0">
              <a:buFontTx/>
              <a:buNone/>
            </a:pPr>
            <a:r>
              <a:rPr lang="en-US" altLang="en-US"/>
              <a:t>You are the front line for preventing district liability.  You are critical to successful implementation of Title IX regulations</a:t>
            </a:r>
          </a:p>
        </p:txBody>
      </p:sp>
      <p:pic>
        <p:nvPicPr>
          <p:cNvPr id="6148" name="Picture 2" descr="Diagram&#10;&#10;Description automatically generated">
            <a:extLst>
              <a:ext uri="{FF2B5EF4-FFF2-40B4-BE49-F238E27FC236}">
                <a16:creationId xmlns:a16="http://schemas.microsoft.com/office/drawing/2014/main" id="{4C9A8F4E-CF87-13DD-98F3-D81F0534B1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38738" y="3559175"/>
            <a:ext cx="27813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9" name="TextBox 3">
            <a:extLst>
              <a:ext uri="{FF2B5EF4-FFF2-40B4-BE49-F238E27FC236}">
                <a16:creationId xmlns:a16="http://schemas.microsoft.com/office/drawing/2014/main" id="{CDD7CA2E-8DA7-10DB-1922-A0BDB5F936A8}"/>
              </a:ext>
            </a:extLst>
          </p:cNvPr>
          <p:cNvSpPr txBox="1">
            <a:spLocks noChangeArrowheads="1"/>
          </p:cNvSpPr>
          <p:nvPr/>
        </p:nvSpPr>
        <p:spPr bwMode="auto">
          <a:xfrm>
            <a:off x="5105400" y="6324600"/>
            <a:ext cx="2781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rgbClr val="003366"/>
                </a:solidFill>
                <a:latin typeface="Arial" panose="020B0604020202020204" pitchFamily="34" charset="0"/>
              </a:defRPr>
            </a:lvl1pPr>
            <a:lvl2pPr marL="742950" indent="-285750">
              <a:spcBef>
                <a:spcPct val="20000"/>
              </a:spcBef>
              <a:buChar char="–"/>
              <a:defRPr sz="2800">
                <a:solidFill>
                  <a:srgbClr val="003366"/>
                </a:solidFill>
                <a:latin typeface="Arial" panose="020B0604020202020204" pitchFamily="34" charset="0"/>
              </a:defRPr>
            </a:lvl2pPr>
            <a:lvl3pPr marL="1143000" indent="-228600">
              <a:spcBef>
                <a:spcPct val="20000"/>
              </a:spcBef>
              <a:buChar char="•"/>
              <a:defRPr sz="2400">
                <a:solidFill>
                  <a:srgbClr val="003366"/>
                </a:solidFill>
                <a:latin typeface="Arial" panose="020B0604020202020204" pitchFamily="34" charset="0"/>
              </a:defRPr>
            </a:lvl3pPr>
            <a:lvl4pPr marL="1600200" indent="-228600">
              <a:spcBef>
                <a:spcPct val="20000"/>
              </a:spcBef>
              <a:buChar char="–"/>
              <a:defRPr sz="2000">
                <a:solidFill>
                  <a:srgbClr val="003366"/>
                </a:solidFill>
                <a:latin typeface="Arial" panose="020B0604020202020204" pitchFamily="34" charset="0"/>
              </a:defRPr>
            </a:lvl4pPr>
            <a:lvl5pPr marL="2057400" indent="-228600">
              <a:spcBef>
                <a:spcPct val="20000"/>
              </a:spcBef>
              <a:buChar char="»"/>
              <a:defRPr sz="2000">
                <a:solidFill>
                  <a:srgbClr val="003366"/>
                </a:solidFill>
                <a:latin typeface="Arial" panose="020B0604020202020204" pitchFamily="34" charset="0"/>
              </a:defRPr>
            </a:lvl5pPr>
            <a:lvl6pPr marL="2514600" indent="-228600" eaLnBrk="0" fontAlgn="base" hangingPunct="0">
              <a:spcBef>
                <a:spcPct val="20000"/>
              </a:spcBef>
              <a:spcAft>
                <a:spcPct val="0"/>
              </a:spcAft>
              <a:buChar char="»"/>
              <a:defRPr sz="2000">
                <a:solidFill>
                  <a:srgbClr val="003366"/>
                </a:solidFill>
                <a:latin typeface="Arial" panose="020B0604020202020204" pitchFamily="34" charset="0"/>
              </a:defRPr>
            </a:lvl6pPr>
            <a:lvl7pPr marL="2971800" indent="-228600" eaLnBrk="0" fontAlgn="base" hangingPunct="0">
              <a:spcBef>
                <a:spcPct val="20000"/>
              </a:spcBef>
              <a:spcAft>
                <a:spcPct val="0"/>
              </a:spcAft>
              <a:buChar char="»"/>
              <a:defRPr sz="2000">
                <a:solidFill>
                  <a:srgbClr val="003366"/>
                </a:solidFill>
                <a:latin typeface="Arial" panose="020B0604020202020204" pitchFamily="34" charset="0"/>
              </a:defRPr>
            </a:lvl7pPr>
            <a:lvl8pPr marL="3429000" indent="-228600" eaLnBrk="0" fontAlgn="base" hangingPunct="0">
              <a:spcBef>
                <a:spcPct val="20000"/>
              </a:spcBef>
              <a:spcAft>
                <a:spcPct val="0"/>
              </a:spcAft>
              <a:buChar char="»"/>
              <a:defRPr sz="2000">
                <a:solidFill>
                  <a:srgbClr val="003366"/>
                </a:solidFill>
                <a:latin typeface="Arial" panose="020B0604020202020204" pitchFamily="34" charset="0"/>
              </a:defRPr>
            </a:lvl8pPr>
            <a:lvl9pPr marL="3886200" indent="-228600" eaLnBrk="0" fontAlgn="base" hangingPunct="0">
              <a:spcBef>
                <a:spcPct val="20000"/>
              </a:spcBef>
              <a:spcAft>
                <a:spcPct val="0"/>
              </a:spcAft>
              <a:buChar char="»"/>
              <a:defRPr sz="2000">
                <a:solidFill>
                  <a:srgbClr val="003366"/>
                </a:solidFill>
                <a:latin typeface="Arial" panose="020B0604020202020204" pitchFamily="34" charset="0"/>
              </a:defRPr>
            </a:lvl9pPr>
          </a:lstStyle>
          <a:p>
            <a:pPr>
              <a:spcBef>
                <a:spcPct val="0"/>
              </a:spcBef>
              <a:buFontTx/>
              <a:buNone/>
            </a:pPr>
            <a:r>
              <a:rPr lang="en-US" altLang="en-US" sz="900">
                <a:solidFill>
                  <a:schemeClr val="tx1"/>
                </a:solidFill>
                <a:hlinkClick r:id="rId3" tooltip="http://mappingcompanysuccess.com/2008/01/page/4"/>
              </a:rPr>
              <a:t>This Photo</a:t>
            </a:r>
            <a:r>
              <a:rPr lang="en-US" altLang="en-US" sz="900">
                <a:solidFill>
                  <a:schemeClr val="tx1"/>
                </a:solidFill>
              </a:rPr>
              <a:t> by Unknown Author is licensed under </a:t>
            </a:r>
            <a:r>
              <a:rPr lang="en-US" altLang="en-US" sz="900">
                <a:solidFill>
                  <a:schemeClr val="tx1"/>
                </a:solidFill>
                <a:hlinkClick r:id="rId4" tooltip="https://creativecommons.org/licenses/by-nd/3.0/"/>
              </a:rPr>
              <a:t>CC BY-ND</a:t>
            </a:r>
            <a:endParaRPr lang="en-US" altLang="en-US" sz="900">
              <a:solidFill>
                <a:schemeClr val="tx1"/>
              </a:solidFill>
            </a:endParaRP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C90C0013-FC85-DC00-6393-E1B66EF5FFA9}"/>
              </a:ext>
            </a:extLst>
          </p:cNvPr>
          <p:cNvSpPr>
            <a:spLocks noGrp="1" noChangeArrowheads="1"/>
          </p:cNvSpPr>
          <p:nvPr>
            <p:ph type="title"/>
          </p:nvPr>
        </p:nvSpPr>
        <p:spPr/>
        <p:txBody>
          <a:bodyPr/>
          <a:lstStyle/>
          <a:p>
            <a:r>
              <a:rPr lang="en-US" altLang="en-US" b="1">
                <a:solidFill>
                  <a:srgbClr val="8E0000"/>
                </a:solidFill>
              </a:rPr>
              <a:t>To Sign or Not To Sign</a:t>
            </a:r>
          </a:p>
        </p:txBody>
      </p:sp>
      <p:sp>
        <p:nvSpPr>
          <p:cNvPr id="27651" name="Content Placeholder 2">
            <a:extLst>
              <a:ext uri="{FF2B5EF4-FFF2-40B4-BE49-F238E27FC236}">
                <a16:creationId xmlns:a16="http://schemas.microsoft.com/office/drawing/2014/main" id="{D6E2A72D-4067-8496-84F1-B2BA763C6E3F}"/>
              </a:ext>
            </a:extLst>
          </p:cNvPr>
          <p:cNvSpPr>
            <a:spLocks noGrp="1" noChangeArrowheads="1"/>
          </p:cNvSpPr>
          <p:nvPr>
            <p:ph idx="1"/>
          </p:nvPr>
        </p:nvSpPr>
        <p:spPr/>
        <p:txBody>
          <a:bodyPr/>
          <a:lstStyle/>
          <a:p>
            <a:pPr>
              <a:defRPr/>
            </a:pPr>
            <a:r>
              <a:rPr lang="en-US" altLang="en-US" sz="3000" dirty="0"/>
              <a:t>If you choose not to sign, the alleged Respondent may not be disciplined for the conduct</a:t>
            </a:r>
          </a:p>
          <a:p>
            <a:pPr marL="0" indent="0">
              <a:buFontTx/>
              <a:buNone/>
              <a:defRPr/>
            </a:pPr>
            <a:endParaRPr lang="en-US" altLang="en-US" sz="3000" dirty="0"/>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8B22A73F-7203-BDB8-E9B2-149D7F22D91F}"/>
              </a:ext>
            </a:extLst>
          </p:cNvPr>
          <p:cNvSpPr>
            <a:spLocks noGrp="1" noChangeArrowheads="1"/>
          </p:cNvSpPr>
          <p:nvPr>
            <p:ph type="title"/>
          </p:nvPr>
        </p:nvSpPr>
        <p:spPr>
          <a:xfrm>
            <a:off x="696913" y="914400"/>
            <a:ext cx="7772400" cy="884238"/>
          </a:xfrm>
        </p:spPr>
        <p:txBody>
          <a:bodyPr/>
          <a:lstStyle/>
          <a:p>
            <a:r>
              <a:rPr lang="en-US" altLang="en-US" b="1">
                <a:solidFill>
                  <a:srgbClr val="8E0000"/>
                </a:solidFill>
              </a:rPr>
              <a:t>Should you File?</a:t>
            </a:r>
          </a:p>
        </p:txBody>
      </p:sp>
      <p:sp>
        <p:nvSpPr>
          <p:cNvPr id="68611" name="Content Placeholder 2">
            <a:extLst>
              <a:ext uri="{FF2B5EF4-FFF2-40B4-BE49-F238E27FC236}">
                <a16:creationId xmlns:a16="http://schemas.microsoft.com/office/drawing/2014/main" id="{D44C9183-ECF8-D781-30FE-13764D91E75A}"/>
              </a:ext>
            </a:extLst>
          </p:cNvPr>
          <p:cNvSpPr>
            <a:spLocks noGrp="1" noChangeArrowheads="1"/>
          </p:cNvSpPr>
          <p:nvPr>
            <p:ph idx="1"/>
          </p:nvPr>
        </p:nvSpPr>
        <p:spPr>
          <a:xfrm>
            <a:off x="838200" y="1771650"/>
            <a:ext cx="7772400" cy="3962400"/>
          </a:xfrm>
        </p:spPr>
        <p:txBody>
          <a:bodyPr/>
          <a:lstStyle/>
          <a:p>
            <a:pPr>
              <a:defRPr/>
            </a:pPr>
            <a:r>
              <a:rPr lang="en-US" altLang="en-US" sz="2800" dirty="0"/>
              <a:t>Paul alleges Steven grabbed his testicles during a game of tag. You get this information in an actual knowledge report from gym teacher/principal. You call the parent, who says, “No big deal. Boys will be boys. We know Steven he’s a good kid.” </a:t>
            </a:r>
          </a:p>
          <a:p>
            <a:pPr>
              <a:defRPr/>
            </a:pPr>
            <a:endParaRPr lang="en-US" altLang="en-US" sz="2800" dirty="0"/>
          </a:p>
          <a:p>
            <a:pPr>
              <a:defRPr/>
            </a:pPr>
            <a:r>
              <a:rPr lang="en-US" altLang="en-US" sz="2800" dirty="0"/>
              <a:t>Do you open?</a:t>
            </a:r>
          </a:p>
          <a:p>
            <a:pPr marL="0" indent="0">
              <a:buFontTx/>
              <a:buNone/>
              <a:defRPr/>
            </a:pPr>
            <a:endParaRPr lang="en-US" altLang="en-US" dirty="0"/>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3E4154CC-2874-3143-E07C-B33DD7DB7DE5}"/>
              </a:ext>
            </a:extLst>
          </p:cNvPr>
          <p:cNvSpPr>
            <a:spLocks noGrp="1" noChangeArrowheads="1"/>
          </p:cNvSpPr>
          <p:nvPr>
            <p:ph type="title"/>
          </p:nvPr>
        </p:nvSpPr>
        <p:spPr>
          <a:xfrm>
            <a:off x="696913" y="914400"/>
            <a:ext cx="7772400" cy="884238"/>
          </a:xfrm>
        </p:spPr>
        <p:txBody>
          <a:bodyPr/>
          <a:lstStyle/>
          <a:p>
            <a:r>
              <a:rPr lang="en-US" altLang="en-US" b="1">
                <a:solidFill>
                  <a:srgbClr val="8E0000"/>
                </a:solidFill>
              </a:rPr>
              <a:t>Should you File?</a:t>
            </a:r>
          </a:p>
        </p:txBody>
      </p:sp>
      <p:sp>
        <p:nvSpPr>
          <p:cNvPr id="45059" name="Content Placeholder 2">
            <a:extLst>
              <a:ext uri="{FF2B5EF4-FFF2-40B4-BE49-F238E27FC236}">
                <a16:creationId xmlns:a16="http://schemas.microsoft.com/office/drawing/2014/main" id="{4E6B9F90-121F-93C1-FEAC-5C4DF78D75BE}"/>
              </a:ext>
            </a:extLst>
          </p:cNvPr>
          <p:cNvSpPr>
            <a:spLocks noGrp="1" noChangeArrowheads="1"/>
          </p:cNvSpPr>
          <p:nvPr>
            <p:ph idx="1"/>
          </p:nvPr>
        </p:nvSpPr>
        <p:spPr>
          <a:xfrm>
            <a:off x="838200" y="1771650"/>
            <a:ext cx="7772400" cy="3962400"/>
          </a:xfrm>
        </p:spPr>
        <p:txBody>
          <a:bodyPr/>
          <a:lstStyle/>
          <a:p>
            <a:r>
              <a:rPr lang="en-US" altLang="en-US" sz="2800" dirty="0"/>
              <a:t>What if you know four other parents have complained about similar conduct by Steven over the past month, but they also have not wanted to file a Title IX Formal Complaint?</a:t>
            </a:r>
          </a:p>
          <a:p>
            <a:endParaRPr lang="en-US" altLang="en-US" sz="2800" dirty="0"/>
          </a:p>
          <a:p>
            <a:r>
              <a:rPr lang="en-US" altLang="en-US" sz="2800" dirty="0"/>
              <a:t>What if the gym teacher reported she recently talked to the entire class about why “Nut Tag Tuesday,” was not acceptable.</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016CC23B-DF42-49C4-AF17-52CBECA87C1A}"/>
              </a:ext>
            </a:extLst>
          </p:cNvPr>
          <p:cNvSpPr>
            <a:spLocks noGrp="1" noChangeArrowheads="1"/>
          </p:cNvSpPr>
          <p:nvPr>
            <p:ph type="title"/>
          </p:nvPr>
        </p:nvSpPr>
        <p:spPr>
          <a:xfrm>
            <a:off x="696913" y="914400"/>
            <a:ext cx="7772400" cy="884238"/>
          </a:xfrm>
        </p:spPr>
        <p:txBody>
          <a:bodyPr/>
          <a:lstStyle/>
          <a:p>
            <a:r>
              <a:rPr lang="en-US" altLang="en-US" b="1">
                <a:solidFill>
                  <a:srgbClr val="8E0000"/>
                </a:solidFill>
              </a:rPr>
              <a:t>Should you File?</a:t>
            </a:r>
          </a:p>
        </p:txBody>
      </p:sp>
      <p:sp>
        <p:nvSpPr>
          <p:cNvPr id="46083" name="Content Placeholder 2">
            <a:extLst>
              <a:ext uri="{FF2B5EF4-FFF2-40B4-BE49-F238E27FC236}">
                <a16:creationId xmlns:a16="http://schemas.microsoft.com/office/drawing/2014/main" id="{7F3427C0-5C49-B70A-9676-24707FD169AE}"/>
              </a:ext>
            </a:extLst>
          </p:cNvPr>
          <p:cNvSpPr>
            <a:spLocks noGrp="1" noChangeArrowheads="1"/>
          </p:cNvSpPr>
          <p:nvPr>
            <p:ph idx="1"/>
          </p:nvPr>
        </p:nvSpPr>
        <p:spPr>
          <a:xfrm>
            <a:off x="838200" y="1771650"/>
            <a:ext cx="7772400" cy="3962400"/>
          </a:xfrm>
        </p:spPr>
        <p:txBody>
          <a:bodyPr/>
          <a:lstStyle/>
          <a:p>
            <a:r>
              <a:rPr lang="en-US" altLang="en-US" sz="2400"/>
              <a:t>Joe Teacher complains to the principal that Sam teacher continues to make unwanted sexual advances toward him. While making the actual knowledge report, the principal tells you that Joe has a reputation for have sex with multiple staff members over the past year. </a:t>
            </a:r>
          </a:p>
          <a:p>
            <a:endParaRPr lang="en-US" altLang="en-US" sz="2400"/>
          </a:p>
          <a:p>
            <a:r>
              <a:rPr lang="en-US" altLang="en-US" sz="2400"/>
              <a:t>When you call Joe to offer supportive measures, he tells you he doesn’t want to proceed anymore because he doesn’t want his wife to find out about the affairs he’s had at school.</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88F6D9-6E04-A5A3-C7AB-104C723C9D8F}"/>
              </a:ext>
            </a:extLst>
          </p:cNvPr>
          <p:cNvSpPr>
            <a:spLocks noGrp="1"/>
          </p:cNvSpPr>
          <p:nvPr>
            <p:ph idx="1"/>
          </p:nvPr>
        </p:nvSpPr>
        <p:spPr>
          <a:xfrm>
            <a:off x="685800" y="1752600"/>
            <a:ext cx="7924800" cy="4572000"/>
          </a:xfrm>
        </p:spPr>
        <p:txBody>
          <a:bodyPr/>
          <a:lstStyle/>
          <a:p>
            <a:pPr>
              <a:defRPr/>
            </a:pPr>
            <a:r>
              <a:rPr lang="en-US" sz="3000" dirty="0">
                <a:latin typeface="+mj-lt"/>
              </a:rPr>
              <a:t>Document (for your records)</a:t>
            </a:r>
          </a:p>
          <a:p>
            <a:pPr lvl="1">
              <a:defRPr/>
            </a:pPr>
            <a:r>
              <a:rPr lang="en-US" sz="2600" dirty="0">
                <a:latin typeface="+mj-lt"/>
              </a:rPr>
              <a:t>That you offered supportive measures and what was offered/accepted</a:t>
            </a:r>
          </a:p>
          <a:p>
            <a:pPr lvl="1">
              <a:defRPr/>
            </a:pPr>
            <a:r>
              <a:rPr lang="en-US" sz="2600" dirty="0">
                <a:latin typeface="+mj-lt"/>
              </a:rPr>
              <a:t>That you explained Formal Complaint procedure</a:t>
            </a:r>
          </a:p>
          <a:p>
            <a:pPr lvl="1">
              <a:defRPr/>
            </a:pPr>
            <a:r>
              <a:rPr lang="en-US" sz="2600" dirty="0">
                <a:latin typeface="+mj-lt"/>
              </a:rPr>
              <a:t>That they declined</a:t>
            </a:r>
          </a:p>
        </p:txBody>
      </p:sp>
      <p:sp>
        <p:nvSpPr>
          <p:cNvPr id="4" name="Title 1">
            <a:extLst>
              <a:ext uri="{FF2B5EF4-FFF2-40B4-BE49-F238E27FC236}">
                <a16:creationId xmlns:a16="http://schemas.microsoft.com/office/drawing/2014/main" id="{ADB98F97-E335-7099-3CD4-3F3E06B9E9D3}"/>
              </a:ext>
            </a:extLst>
          </p:cNvPr>
          <p:cNvSpPr txBox="1">
            <a:spLocks/>
          </p:cNvSpPr>
          <p:nvPr/>
        </p:nvSpPr>
        <p:spPr bwMode="auto">
          <a:xfrm>
            <a:off x="342900" y="401638"/>
            <a:ext cx="8610600" cy="1403350"/>
          </a:xfrm>
          <a:prstGeom prst="rect">
            <a:avLst/>
          </a:prstGeom>
          <a:noFill/>
          <a:ln>
            <a:noFill/>
          </a:ln>
          <a:effectLst/>
        </p:spPr>
        <p:txBody>
          <a:bodyPr anchor="ctr"/>
          <a:lstStyle>
            <a:lvl1pPr algn="ctr" rtl="0" eaLnBrk="0" fontAlgn="base" hangingPunct="0">
              <a:spcBef>
                <a:spcPct val="0"/>
              </a:spcBef>
              <a:spcAft>
                <a:spcPct val="0"/>
              </a:spcAft>
              <a:defRPr sz="4400">
                <a:solidFill>
                  <a:srgbClr val="003366"/>
                </a:solidFill>
                <a:latin typeface="+mj-lt"/>
                <a:ea typeface="+mj-ea"/>
                <a:cs typeface="+mj-cs"/>
              </a:defRPr>
            </a:lvl1pPr>
            <a:lvl2pPr algn="ctr" rtl="0" eaLnBrk="0" fontAlgn="base" hangingPunct="0">
              <a:spcBef>
                <a:spcPct val="0"/>
              </a:spcBef>
              <a:spcAft>
                <a:spcPct val="0"/>
              </a:spcAft>
              <a:defRPr sz="4400">
                <a:solidFill>
                  <a:srgbClr val="003366"/>
                </a:solidFill>
                <a:latin typeface="Arial" charset="0"/>
              </a:defRPr>
            </a:lvl2pPr>
            <a:lvl3pPr algn="ctr" rtl="0" eaLnBrk="0" fontAlgn="base" hangingPunct="0">
              <a:spcBef>
                <a:spcPct val="0"/>
              </a:spcBef>
              <a:spcAft>
                <a:spcPct val="0"/>
              </a:spcAft>
              <a:defRPr sz="4400">
                <a:solidFill>
                  <a:srgbClr val="003366"/>
                </a:solidFill>
                <a:latin typeface="Arial" charset="0"/>
              </a:defRPr>
            </a:lvl3pPr>
            <a:lvl4pPr algn="ctr" rtl="0" eaLnBrk="0" fontAlgn="base" hangingPunct="0">
              <a:spcBef>
                <a:spcPct val="0"/>
              </a:spcBef>
              <a:spcAft>
                <a:spcPct val="0"/>
              </a:spcAft>
              <a:defRPr sz="4400">
                <a:solidFill>
                  <a:srgbClr val="003366"/>
                </a:solidFill>
                <a:latin typeface="Arial" charset="0"/>
              </a:defRPr>
            </a:lvl4pPr>
            <a:lvl5pPr algn="ctr" rtl="0" eaLnBrk="0" fontAlgn="base" hangingPunct="0">
              <a:spcBef>
                <a:spcPct val="0"/>
              </a:spcBef>
              <a:spcAft>
                <a:spcPct val="0"/>
              </a:spcAft>
              <a:defRPr sz="4400">
                <a:solidFill>
                  <a:srgbClr val="003366"/>
                </a:solidFill>
                <a:latin typeface="Arial" charset="0"/>
              </a:defRPr>
            </a:lvl5pPr>
            <a:lvl6pPr marL="457200" algn="ctr" rtl="0" fontAlgn="base">
              <a:spcBef>
                <a:spcPct val="0"/>
              </a:spcBef>
              <a:spcAft>
                <a:spcPct val="0"/>
              </a:spcAft>
              <a:defRPr sz="4400">
                <a:solidFill>
                  <a:srgbClr val="003366"/>
                </a:solidFill>
                <a:latin typeface="Arial" charset="0"/>
              </a:defRPr>
            </a:lvl6pPr>
            <a:lvl7pPr marL="914400" algn="ctr" rtl="0" fontAlgn="base">
              <a:spcBef>
                <a:spcPct val="0"/>
              </a:spcBef>
              <a:spcAft>
                <a:spcPct val="0"/>
              </a:spcAft>
              <a:defRPr sz="4400">
                <a:solidFill>
                  <a:srgbClr val="003366"/>
                </a:solidFill>
                <a:latin typeface="Arial" charset="0"/>
              </a:defRPr>
            </a:lvl7pPr>
            <a:lvl8pPr marL="1371600" algn="ctr" rtl="0" fontAlgn="base">
              <a:spcBef>
                <a:spcPct val="0"/>
              </a:spcBef>
              <a:spcAft>
                <a:spcPct val="0"/>
              </a:spcAft>
              <a:defRPr sz="4400">
                <a:solidFill>
                  <a:srgbClr val="003366"/>
                </a:solidFill>
                <a:latin typeface="Arial" charset="0"/>
              </a:defRPr>
            </a:lvl8pPr>
            <a:lvl9pPr marL="1828800" algn="ctr" rtl="0" fontAlgn="base">
              <a:spcBef>
                <a:spcPct val="0"/>
              </a:spcBef>
              <a:spcAft>
                <a:spcPct val="0"/>
              </a:spcAft>
              <a:defRPr sz="4400">
                <a:solidFill>
                  <a:srgbClr val="003366"/>
                </a:solidFill>
                <a:latin typeface="Arial" charset="0"/>
              </a:defRPr>
            </a:lvl9pPr>
          </a:lstStyle>
          <a:p>
            <a:pPr>
              <a:defRPr/>
            </a:pPr>
            <a:r>
              <a:rPr lang="en-US" sz="3600" kern="0" dirty="0">
                <a:solidFill>
                  <a:srgbClr val="8E0000"/>
                </a:solidFill>
              </a:rPr>
              <a:t>If Complaint Declines Title IX Process, And Coordinator Decides Not To Open</a:t>
            </a:r>
            <a:endParaRPr lang="en-US" sz="3600" kern="0" dirty="0"/>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A0BFD024-8CA4-0EAD-47D8-16B096D2C822}"/>
              </a:ext>
            </a:extLst>
          </p:cNvPr>
          <p:cNvSpPr>
            <a:spLocks noGrp="1" noChangeArrowheads="1"/>
          </p:cNvSpPr>
          <p:nvPr>
            <p:ph type="title"/>
          </p:nvPr>
        </p:nvSpPr>
        <p:spPr>
          <a:xfrm>
            <a:off x="533400" y="533400"/>
            <a:ext cx="8610600" cy="884238"/>
          </a:xfrm>
        </p:spPr>
        <p:txBody>
          <a:bodyPr/>
          <a:lstStyle/>
          <a:p>
            <a:r>
              <a:rPr lang="en-US" altLang="en-US" b="1">
                <a:solidFill>
                  <a:srgbClr val="8E0000"/>
                </a:solidFill>
              </a:rPr>
              <a:t>Written Notice Requirements:  Formal Complaint</a:t>
            </a:r>
          </a:p>
        </p:txBody>
      </p:sp>
      <p:sp>
        <p:nvSpPr>
          <p:cNvPr id="3" name="Content Placeholder 2">
            <a:extLst>
              <a:ext uri="{FF2B5EF4-FFF2-40B4-BE49-F238E27FC236}">
                <a16:creationId xmlns:a16="http://schemas.microsoft.com/office/drawing/2014/main" id="{7058AC29-3571-BE97-3E7A-58D9F952DBA4}"/>
              </a:ext>
            </a:extLst>
          </p:cNvPr>
          <p:cNvSpPr>
            <a:spLocks noGrp="1"/>
          </p:cNvSpPr>
          <p:nvPr>
            <p:ph idx="1"/>
          </p:nvPr>
        </p:nvSpPr>
        <p:spPr>
          <a:xfrm>
            <a:off x="685800" y="1676400"/>
            <a:ext cx="7772400" cy="3962400"/>
          </a:xfrm>
        </p:spPr>
        <p:txBody>
          <a:bodyPr/>
          <a:lstStyle/>
          <a:p>
            <a:pPr marL="0" indent="0">
              <a:buFontTx/>
              <a:buNone/>
              <a:defRPr/>
            </a:pPr>
            <a:r>
              <a:rPr lang="en-US" sz="2800" dirty="0"/>
              <a:t>Provide written notice of the District’s grievance procedure to both parties, including information about informal resolution process, if the District adopts one</a:t>
            </a:r>
          </a:p>
          <a:p>
            <a:pPr marL="0" indent="0">
              <a:buFontTx/>
              <a:buNone/>
              <a:defRPr/>
            </a:pPr>
            <a:r>
              <a:rPr lang="en-US" sz="2800" b="1" dirty="0"/>
              <a:t>Written notice must</a:t>
            </a:r>
            <a:r>
              <a:rPr lang="en-US" sz="2800" dirty="0"/>
              <a:t>:</a:t>
            </a:r>
          </a:p>
          <a:p>
            <a:pPr>
              <a:defRPr/>
            </a:pPr>
            <a:r>
              <a:rPr lang="en-US" sz="2800" dirty="0"/>
              <a:t>Include a statement that the respondent is presumed not responsible for conduct and that a determination will not be made until the conclusion of the grievance process</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a:extLst>
              <a:ext uri="{FF2B5EF4-FFF2-40B4-BE49-F238E27FC236}">
                <a16:creationId xmlns:a16="http://schemas.microsoft.com/office/drawing/2014/main" id="{83AF8C5B-A1E3-4BBD-B796-021CE7DAFB13}"/>
              </a:ext>
            </a:extLst>
          </p:cNvPr>
          <p:cNvSpPr>
            <a:spLocks noGrp="1" noChangeArrowheads="1"/>
          </p:cNvSpPr>
          <p:nvPr>
            <p:ph type="title"/>
          </p:nvPr>
        </p:nvSpPr>
        <p:spPr>
          <a:xfrm>
            <a:off x="457200" y="533400"/>
            <a:ext cx="8686800" cy="884238"/>
          </a:xfrm>
        </p:spPr>
        <p:txBody>
          <a:bodyPr/>
          <a:lstStyle/>
          <a:p>
            <a:r>
              <a:rPr lang="en-US" altLang="en-US" b="1">
                <a:solidFill>
                  <a:srgbClr val="8E0000"/>
                </a:solidFill>
              </a:rPr>
              <a:t>Written Notice Requirements:  Formal Complaint</a:t>
            </a:r>
          </a:p>
        </p:txBody>
      </p:sp>
      <p:sp>
        <p:nvSpPr>
          <p:cNvPr id="49155" name="Content Placeholder 2">
            <a:extLst>
              <a:ext uri="{FF2B5EF4-FFF2-40B4-BE49-F238E27FC236}">
                <a16:creationId xmlns:a16="http://schemas.microsoft.com/office/drawing/2014/main" id="{2E7EE482-A263-5513-C2AC-F4A18055D350}"/>
              </a:ext>
            </a:extLst>
          </p:cNvPr>
          <p:cNvSpPr>
            <a:spLocks noGrp="1" noChangeArrowheads="1"/>
          </p:cNvSpPr>
          <p:nvPr>
            <p:ph idx="1"/>
          </p:nvPr>
        </p:nvSpPr>
        <p:spPr>
          <a:xfrm>
            <a:off x="685800" y="1754188"/>
            <a:ext cx="7772400" cy="4572000"/>
          </a:xfrm>
        </p:spPr>
        <p:txBody>
          <a:bodyPr/>
          <a:lstStyle/>
          <a:p>
            <a:r>
              <a:rPr lang="en-US" altLang="en-US" sz="2700"/>
              <a:t>inform parties that they may have an advisor of their choice</a:t>
            </a:r>
          </a:p>
          <a:p>
            <a:pPr lvl="1"/>
            <a:r>
              <a:rPr lang="en-US" altLang="en-US" sz="2700"/>
              <a:t>Advisor may be an attorney, but doesn’t have to be</a:t>
            </a:r>
          </a:p>
          <a:p>
            <a:r>
              <a:rPr lang="en-US" altLang="en-US" sz="2700"/>
              <a:t>inform parties that they may inspect and review evidence collected during this investigation</a:t>
            </a:r>
          </a:p>
          <a:p>
            <a:r>
              <a:rPr lang="en-US" altLang="en-US" sz="2700"/>
              <a:t>inform parties of any provision of district policy of conduct that prohibits making false statements or knowingly submitting false evidence</a:t>
            </a:r>
          </a:p>
          <a:p>
            <a:endParaRPr lang="en-US" altLang="en-US" sz="3000"/>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3ABF20F9-735C-7470-9724-64F0AE49E70F}"/>
              </a:ext>
            </a:extLst>
          </p:cNvPr>
          <p:cNvSpPr>
            <a:spLocks noGrp="1" noChangeArrowheads="1"/>
          </p:cNvSpPr>
          <p:nvPr>
            <p:ph type="title"/>
          </p:nvPr>
        </p:nvSpPr>
        <p:spPr>
          <a:xfrm>
            <a:off x="304800" y="533400"/>
            <a:ext cx="9067800" cy="884238"/>
          </a:xfrm>
        </p:spPr>
        <p:txBody>
          <a:bodyPr/>
          <a:lstStyle/>
          <a:p>
            <a:r>
              <a:rPr lang="en-US" altLang="en-US" b="1">
                <a:solidFill>
                  <a:srgbClr val="8E0000"/>
                </a:solidFill>
              </a:rPr>
              <a:t>Written Notice Requirements:  Formal Complaint</a:t>
            </a:r>
          </a:p>
        </p:txBody>
      </p:sp>
      <p:sp>
        <p:nvSpPr>
          <p:cNvPr id="3" name="Content Placeholder 2">
            <a:extLst>
              <a:ext uri="{FF2B5EF4-FFF2-40B4-BE49-F238E27FC236}">
                <a16:creationId xmlns:a16="http://schemas.microsoft.com/office/drawing/2014/main" id="{C3CA224F-9BAE-DED7-5B97-A55127F2AA17}"/>
              </a:ext>
            </a:extLst>
          </p:cNvPr>
          <p:cNvSpPr>
            <a:spLocks noGrp="1"/>
          </p:cNvSpPr>
          <p:nvPr>
            <p:ph idx="1"/>
          </p:nvPr>
        </p:nvSpPr>
        <p:spPr>
          <a:xfrm>
            <a:off x="685800" y="1752600"/>
            <a:ext cx="7772400" cy="3962400"/>
          </a:xfrm>
        </p:spPr>
        <p:txBody>
          <a:bodyPr/>
          <a:lstStyle/>
          <a:p>
            <a:pPr marL="0" indent="0" algn="just">
              <a:buFontTx/>
              <a:buNone/>
              <a:defRPr/>
            </a:pPr>
            <a:r>
              <a:rPr lang="en-US" sz="3000" dirty="0"/>
              <a:t>Notice of the allegations of sexual harassment provided to the parties must include sufficient details, and be provided in enough time, to allow preparation of a response prior to initial interview</a:t>
            </a:r>
          </a:p>
          <a:p>
            <a:pPr marL="0" indent="0">
              <a:buFontTx/>
              <a:buNone/>
              <a:defRPr/>
            </a:pPr>
            <a:r>
              <a:rPr lang="en-US" sz="3000" dirty="0"/>
              <a:t>Sufficient notice includes, if known:</a:t>
            </a:r>
          </a:p>
          <a:p>
            <a:pPr>
              <a:defRPr/>
            </a:pPr>
            <a:r>
              <a:rPr lang="en-US" sz="2800" dirty="0"/>
              <a:t>The conduct alleged to constitute sexual harassment</a:t>
            </a:r>
          </a:p>
          <a:p>
            <a:pPr>
              <a:defRPr/>
            </a:pPr>
            <a:r>
              <a:rPr lang="en-US" sz="2800" dirty="0"/>
              <a:t>The date and location of the alleged incident</a:t>
            </a:r>
          </a:p>
          <a:p>
            <a:pPr>
              <a:defRPr/>
            </a:pPr>
            <a:endParaRPr lang="en-US" dirty="0"/>
          </a:p>
          <a:p>
            <a:pPr marL="457200" lvl="1" indent="0">
              <a:buFontTx/>
              <a:buNone/>
              <a:defRPr/>
            </a:pPr>
            <a:endParaRPr lang="en-US" dirty="0"/>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a:extLst>
              <a:ext uri="{FF2B5EF4-FFF2-40B4-BE49-F238E27FC236}">
                <a16:creationId xmlns:a16="http://schemas.microsoft.com/office/drawing/2014/main" id="{2EFCFE1A-611C-D754-1946-734134B85ADE}"/>
              </a:ext>
            </a:extLst>
          </p:cNvPr>
          <p:cNvSpPr>
            <a:spLocks noGrp="1" noChangeArrowheads="1"/>
          </p:cNvSpPr>
          <p:nvPr>
            <p:ph type="title"/>
          </p:nvPr>
        </p:nvSpPr>
        <p:spPr>
          <a:xfrm>
            <a:off x="457200" y="547688"/>
            <a:ext cx="8686800" cy="885825"/>
          </a:xfrm>
        </p:spPr>
        <p:txBody>
          <a:bodyPr/>
          <a:lstStyle/>
          <a:p>
            <a:r>
              <a:rPr lang="en-US" altLang="en-US" b="1">
                <a:solidFill>
                  <a:srgbClr val="8E0000"/>
                </a:solidFill>
              </a:rPr>
              <a:t>Written Notice Requirements:  Formal Complaint</a:t>
            </a:r>
          </a:p>
        </p:txBody>
      </p:sp>
      <p:sp>
        <p:nvSpPr>
          <p:cNvPr id="51203" name="Content Placeholder 2">
            <a:extLst>
              <a:ext uri="{FF2B5EF4-FFF2-40B4-BE49-F238E27FC236}">
                <a16:creationId xmlns:a16="http://schemas.microsoft.com/office/drawing/2014/main" id="{33DE6CA0-43F0-A0E9-8566-EBC1CF471357}"/>
              </a:ext>
            </a:extLst>
          </p:cNvPr>
          <p:cNvSpPr>
            <a:spLocks noGrp="1" noChangeArrowheads="1"/>
          </p:cNvSpPr>
          <p:nvPr>
            <p:ph idx="1"/>
          </p:nvPr>
        </p:nvSpPr>
        <p:spPr>
          <a:xfrm>
            <a:off x="685800" y="1905000"/>
            <a:ext cx="7772400" cy="3962400"/>
          </a:xfrm>
        </p:spPr>
        <p:txBody>
          <a:bodyPr/>
          <a:lstStyle/>
          <a:p>
            <a:pPr marL="0" indent="0">
              <a:buFontTx/>
              <a:buNone/>
            </a:pPr>
            <a:r>
              <a:rPr lang="en-US" altLang="en-US"/>
              <a:t>If, during the course of the investigation, the school decides to investigate additional allegations about complainant or respondent that were not included in initial notice, Title IX Coordinator must provide written notice of the additional allegations to the parties.</a:t>
            </a: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61FEBE-117C-B183-09E0-753A1E189B87}"/>
              </a:ext>
            </a:extLst>
          </p:cNvPr>
          <p:cNvSpPr>
            <a:spLocks noGrp="1"/>
          </p:cNvSpPr>
          <p:nvPr>
            <p:ph type="title"/>
          </p:nvPr>
        </p:nvSpPr>
        <p:spPr/>
        <p:txBody>
          <a:bodyPr/>
          <a:lstStyle/>
          <a:p>
            <a:pPr>
              <a:defRPr/>
            </a:pPr>
            <a:r>
              <a:rPr lang="en-US" dirty="0"/>
              <a:t>Title IX coordinator’s third step</a:t>
            </a:r>
          </a:p>
        </p:txBody>
      </p:sp>
      <p:sp>
        <p:nvSpPr>
          <p:cNvPr id="52227" name="Text Placeholder 4">
            <a:extLst>
              <a:ext uri="{FF2B5EF4-FFF2-40B4-BE49-F238E27FC236}">
                <a16:creationId xmlns:a16="http://schemas.microsoft.com/office/drawing/2014/main" id="{8F4C16FA-0A33-C6F0-FB0B-8D3F9FCFCE91}"/>
              </a:ext>
            </a:extLst>
          </p:cNvPr>
          <p:cNvSpPr>
            <a:spLocks noGrp="1" noChangeArrowheads="1"/>
          </p:cNvSpPr>
          <p:nvPr>
            <p:ph type="body" idx="1"/>
          </p:nvPr>
        </p:nvSpPr>
        <p:spPr/>
        <p:txBody>
          <a:bodyPr/>
          <a:lstStyle/>
          <a:p>
            <a:r>
              <a:rPr lang="en-US" altLang="en-US"/>
              <a:t>Decide Whether Formal Complaint is to be Investigated</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C017EE9A-4C00-CE76-5D7D-9F3FB068A12B}"/>
              </a:ext>
            </a:extLst>
          </p:cNvPr>
          <p:cNvSpPr>
            <a:spLocks noGrp="1" noChangeArrowheads="1"/>
          </p:cNvSpPr>
          <p:nvPr>
            <p:ph type="title"/>
          </p:nvPr>
        </p:nvSpPr>
        <p:spPr/>
        <p:txBody>
          <a:bodyPr/>
          <a:lstStyle/>
          <a:p>
            <a:r>
              <a:rPr lang="en-US" altLang="en-US" dirty="0">
                <a:solidFill>
                  <a:srgbClr val="8E0000"/>
                </a:solidFill>
              </a:rPr>
              <a:t>Tips</a:t>
            </a:r>
          </a:p>
        </p:txBody>
      </p:sp>
      <p:sp>
        <p:nvSpPr>
          <p:cNvPr id="7171" name="Content Placeholder 2">
            <a:extLst>
              <a:ext uri="{FF2B5EF4-FFF2-40B4-BE49-F238E27FC236}">
                <a16:creationId xmlns:a16="http://schemas.microsoft.com/office/drawing/2014/main" id="{7BBD2112-DBB6-FC6B-6A3D-92D7F0B1C790}"/>
              </a:ext>
            </a:extLst>
          </p:cNvPr>
          <p:cNvSpPr>
            <a:spLocks noGrp="1" noChangeArrowheads="1"/>
          </p:cNvSpPr>
          <p:nvPr>
            <p:ph idx="1"/>
          </p:nvPr>
        </p:nvSpPr>
        <p:spPr/>
        <p:txBody>
          <a:bodyPr/>
          <a:lstStyle/>
          <a:p>
            <a:r>
              <a:rPr lang="en-US" altLang="en-US" dirty="0"/>
              <a:t>Title IX Packet</a:t>
            </a:r>
          </a:p>
          <a:p>
            <a:pPr lvl="1"/>
            <a:r>
              <a:rPr lang="en-US" altLang="en-US" dirty="0"/>
              <a:t>Resources</a:t>
            </a:r>
          </a:p>
          <a:p>
            <a:pPr lvl="1"/>
            <a:r>
              <a:rPr lang="en-US" altLang="en-US" dirty="0"/>
              <a:t>Templates</a:t>
            </a:r>
          </a:p>
          <a:p>
            <a:r>
              <a:rPr lang="en-US" altLang="en-US" dirty="0"/>
              <a:t>District Governing Board Policies for Sexual Harassment</a:t>
            </a:r>
          </a:p>
          <a:p>
            <a:r>
              <a:rPr lang="en-US" altLang="en-US" dirty="0"/>
              <a:t>Binder or e-binder</a:t>
            </a:r>
          </a:p>
        </p:txBody>
      </p:sp>
    </p:spTree>
  </p:cSld>
  <p:clrMapOvr>
    <a:masterClrMapping/>
  </p:clrMapOvr>
  <p:transition spd="slow">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94D5434C-6732-A3A1-E72E-6BBC2A89C8C3}"/>
              </a:ext>
            </a:extLst>
          </p:cNvPr>
          <p:cNvSpPr>
            <a:spLocks noGrp="1" noChangeArrowheads="1"/>
          </p:cNvSpPr>
          <p:nvPr>
            <p:ph type="title"/>
          </p:nvPr>
        </p:nvSpPr>
        <p:spPr/>
        <p:txBody>
          <a:bodyPr/>
          <a:lstStyle/>
          <a:p>
            <a:r>
              <a:rPr lang="en-US" altLang="en-US" b="1">
                <a:solidFill>
                  <a:srgbClr val="8E0000"/>
                </a:solidFill>
              </a:rPr>
              <a:t>Mandatory Dismissal of Formal Complaints</a:t>
            </a:r>
          </a:p>
        </p:txBody>
      </p:sp>
      <p:sp>
        <p:nvSpPr>
          <p:cNvPr id="53251" name="Content Placeholder 2">
            <a:extLst>
              <a:ext uri="{FF2B5EF4-FFF2-40B4-BE49-F238E27FC236}">
                <a16:creationId xmlns:a16="http://schemas.microsoft.com/office/drawing/2014/main" id="{1FE9F909-86BE-DA49-0DDD-323E5736E65B}"/>
              </a:ext>
            </a:extLst>
          </p:cNvPr>
          <p:cNvSpPr>
            <a:spLocks noGrp="1" noChangeArrowheads="1"/>
          </p:cNvSpPr>
          <p:nvPr>
            <p:ph idx="1"/>
          </p:nvPr>
        </p:nvSpPr>
        <p:spPr>
          <a:xfrm>
            <a:off x="685800" y="1752600"/>
            <a:ext cx="7772400" cy="3962400"/>
          </a:xfrm>
        </p:spPr>
        <p:txBody>
          <a:bodyPr/>
          <a:lstStyle/>
          <a:p>
            <a:r>
              <a:rPr lang="en-US" altLang="en-US"/>
              <a:t>The complaint does not state an allegation of </a:t>
            </a:r>
            <a:r>
              <a:rPr lang="en-US" altLang="en-US" b="1"/>
              <a:t>sexual harassment</a:t>
            </a:r>
            <a:r>
              <a:rPr lang="en-US" altLang="en-US"/>
              <a:t>, even if all facts are found to be true</a:t>
            </a:r>
          </a:p>
          <a:p>
            <a:r>
              <a:rPr lang="en-US" altLang="en-US"/>
              <a:t>The sexual harassment, even if it did occur, did not occur in the </a:t>
            </a:r>
            <a:r>
              <a:rPr lang="en-US" altLang="en-US" b="1"/>
              <a:t>school’s program or activity</a:t>
            </a:r>
          </a:p>
          <a:p>
            <a:r>
              <a:rPr lang="en-US" altLang="en-US"/>
              <a:t>The sexual harassment did not occur against </a:t>
            </a:r>
            <a:r>
              <a:rPr lang="en-US" altLang="en-US" b="1"/>
              <a:t>a person in the United States</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3CC2652F-6613-C7C6-4FF4-8484C644BFE4}"/>
              </a:ext>
            </a:extLst>
          </p:cNvPr>
          <p:cNvSpPr>
            <a:spLocks noGrp="1" noChangeArrowheads="1"/>
          </p:cNvSpPr>
          <p:nvPr>
            <p:ph type="title"/>
          </p:nvPr>
        </p:nvSpPr>
        <p:spPr/>
        <p:txBody>
          <a:bodyPr/>
          <a:lstStyle/>
          <a:p>
            <a:r>
              <a:rPr lang="en-US" altLang="en-US" b="1">
                <a:solidFill>
                  <a:srgbClr val="8E0000"/>
                </a:solidFill>
              </a:rPr>
              <a:t>Sexual Harassment</a:t>
            </a:r>
          </a:p>
        </p:txBody>
      </p:sp>
      <p:sp>
        <p:nvSpPr>
          <p:cNvPr id="54275" name="Content Placeholder 2">
            <a:extLst>
              <a:ext uri="{FF2B5EF4-FFF2-40B4-BE49-F238E27FC236}">
                <a16:creationId xmlns:a16="http://schemas.microsoft.com/office/drawing/2014/main" id="{A390F9AC-5E31-DEF8-779D-10C4D517AC0F}"/>
              </a:ext>
            </a:extLst>
          </p:cNvPr>
          <p:cNvSpPr>
            <a:spLocks noGrp="1" noChangeArrowheads="1"/>
          </p:cNvSpPr>
          <p:nvPr>
            <p:ph idx="1"/>
          </p:nvPr>
        </p:nvSpPr>
        <p:spPr>
          <a:xfrm>
            <a:off x="685800" y="1447800"/>
            <a:ext cx="7772400" cy="3962400"/>
          </a:xfrm>
        </p:spPr>
        <p:txBody>
          <a:bodyPr/>
          <a:lstStyle/>
          <a:p>
            <a:pPr marL="0" indent="0">
              <a:buFontTx/>
              <a:buNone/>
            </a:pPr>
            <a:r>
              <a:rPr lang="en-US" altLang="en-US" sz="3000"/>
              <a:t>The regulations use a definition of sexual harassment that is designed to protect 1</a:t>
            </a:r>
            <a:r>
              <a:rPr lang="en-US" altLang="en-US" sz="3000" baseline="30000"/>
              <a:t>st</a:t>
            </a:r>
            <a:r>
              <a:rPr lang="en-US" altLang="en-US" sz="3000"/>
              <a:t> Amendment rights of students and teachers by:</a:t>
            </a:r>
          </a:p>
          <a:p>
            <a:pPr lvl="1"/>
            <a:r>
              <a:rPr lang="en-US" altLang="en-US"/>
              <a:t>Distinction between physical conduct and speech</a:t>
            </a:r>
          </a:p>
          <a:p>
            <a:pPr lvl="1"/>
            <a:r>
              <a:rPr lang="en-US" altLang="en-US"/>
              <a:t>Speech is largely protected unless it rises to high standard-no prior restraint on speech</a:t>
            </a:r>
          </a:p>
          <a:p>
            <a:pPr lvl="1"/>
            <a:r>
              <a:rPr lang="en-US" altLang="en-US"/>
              <a:t>Physical conduct is </a:t>
            </a:r>
            <a:r>
              <a:rPr lang="en-US" altLang="en-US" i="1"/>
              <a:t>per se </a:t>
            </a:r>
            <a:r>
              <a:rPr lang="en-US" altLang="en-US"/>
              <a:t>actionable</a:t>
            </a: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a:extLst>
              <a:ext uri="{FF2B5EF4-FFF2-40B4-BE49-F238E27FC236}">
                <a16:creationId xmlns:a16="http://schemas.microsoft.com/office/drawing/2014/main" id="{2F698462-B73F-0062-D5FA-898C68F3711F}"/>
              </a:ext>
            </a:extLst>
          </p:cNvPr>
          <p:cNvSpPr>
            <a:spLocks noGrp="1" noChangeArrowheads="1"/>
          </p:cNvSpPr>
          <p:nvPr>
            <p:ph type="title"/>
          </p:nvPr>
        </p:nvSpPr>
        <p:spPr/>
        <p:txBody>
          <a:bodyPr/>
          <a:lstStyle/>
          <a:p>
            <a:r>
              <a:rPr lang="en-US" altLang="en-US" b="1">
                <a:solidFill>
                  <a:srgbClr val="8E0000"/>
                </a:solidFill>
              </a:rPr>
              <a:t>Definition of Sexual Harassment</a:t>
            </a:r>
          </a:p>
        </p:txBody>
      </p:sp>
      <p:sp>
        <p:nvSpPr>
          <p:cNvPr id="55299" name="Content Placeholder 2">
            <a:extLst>
              <a:ext uri="{FF2B5EF4-FFF2-40B4-BE49-F238E27FC236}">
                <a16:creationId xmlns:a16="http://schemas.microsoft.com/office/drawing/2014/main" id="{87B51463-2535-ECDC-5E9A-24A76AEB0FAC}"/>
              </a:ext>
            </a:extLst>
          </p:cNvPr>
          <p:cNvSpPr>
            <a:spLocks noGrp="1" noChangeArrowheads="1"/>
          </p:cNvSpPr>
          <p:nvPr>
            <p:ph idx="1"/>
          </p:nvPr>
        </p:nvSpPr>
        <p:spPr>
          <a:xfrm>
            <a:off x="685800" y="1828800"/>
            <a:ext cx="7772400" cy="3962400"/>
          </a:xfrm>
        </p:spPr>
        <p:txBody>
          <a:bodyPr/>
          <a:lstStyle/>
          <a:p>
            <a:pPr marL="0" indent="0" algn="just">
              <a:lnSpc>
                <a:spcPct val="107000"/>
              </a:lnSpc>
              <a:spcBef>
                <a:spcPct val="0"/>
              </a:spcBef>
              <a:spcAft>
                <a:spcPts val="800"/>
              </a:spcAft>
              <a:buFontTx/>
              <a:buNone/>
            </a:pPr>
            <a:r>
              <a:rPr lang="en-US" altLang="en-US" sz="2300"/>
              <a:t>Conduct on the basis of sex that is one or more of the following:</a:t>
            </a:r>
          </a:p>
          <a:p>
            <a:pPr marL="0" indent="0" algn="just">
              <a:lnSpc>
                <a:spcPct val="107000"/>
              </a:lnSpc>
              <a:spcBef>
                <a:spcPct val="0"/>
              </a:spcBef>
              <a:buFontTx/>
              <a:buAutoNum type="arabicPeriod"/>
            </a:pPr>
            <a:r>
              <a:rPr lang="en-US" altLang="en-US" sz="2300"/>
              <a:t> A school employee conditions the provision of an aid, benefit, or service of the school on an individual’s participation in unwelcome sexual conduct;</a:t>
            </a:r>
          </a:p>
          <a:p>
            <a:pPr marL="0" indent="0" algn="just">
              <a:lnSpc>
                <a:spcPct val="107000"/>
              </a:lnSpc>
              <a:spcBef>
                <a:spcPct val="0"/>
              </a:spcBef>
              <a:buFontTx/>
              <a:buAutoNum type="arabicPeriod"/>
            </a:pPr>
            <a:r>
              <a:rPr lang="en-US" altLang="en-US" sz="2300"/>
              <a:t> Unwelcome conduct that a reasonable person would find to be so severe, pervasive, and objectively offensive that it “</a:t>
            </a:r>
            <a:r>
              <a:rPr lang="en-US" altLang="en-US" sz="2300" b="1"/>
              <a:t>effectively denies a person equal access” </a:t>
            </a:r>
            <a:r>
              <a:rPr lang="en-US" altLang="en-US" sz="2300"/>
              <a:t>to the school’s education program or activity;</a:t>
            </a:r>
          </a:p>
          <a:p>
            <a:pPr marL="0" indent="0" algn="just">
              <a:lnSpc>
                <a:spcPct val="107000"/>
              </a:lnSpc>
              <a:spcBef>
                <a:spcPct val="0"/>
              </a:spcBef>
              <a:spcAft>
                <a:spcPts val="800"/>
              </a:spcAft>
              <a:buFontTx/>
              <a:buAutoNum type="arabicPeriod"/>
            </a:pPr>
            <a:r>
              <a:rPr lang="en-US" altLang="en-US" sz="2300"/>
              <a:t> Sexual assault, dating violence, domestic violence, or stalking.</a:t>
            </a:r>
          </a:p>
          <a:p>
            <a:pPr marL="0" indent="0"/>
            <a:endParaRPr lang="en-US" altLang="en-US"/>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a:extLst>
              <a:ext uri="{FF2B5EF4-FFF2-40B4-BE49-F238E27FC236}">
                <a16:creationId xmlns:a16="http://schemas.microsoft.com/office/drawing/2014/main" id="{B52DC1E5-066B-CB9D-005D-105E8631230F}"/>
              </a:ext>
            </a:extLst>
          </p:cNvPr>
          <p:cNvSpPr>
            <a:spLocks noGrp="1" noChangeArrowheads="1"/>
          </p:cNvSpPr>
          <p:nvPr>
            <p:ph type="title"/>
          </p:nvPr>
        </p:nvSpPr>
        <p:spPr/>
        <p:txBody>
          <a:bodyPr/>
          <a:lstStyle/>
          <a:p>
            <a:r>
              <a:rPr lang="en-US" altLang="en-US" b="1">
                <a:solidFill>
                  <a:srgbClr val="8E0000"/>
                </a:solidFill>
              </a:rPr>
              <a:t>Definition of Sexual Harassment: Element 1</a:t>
            </a:r>
          </a:p>
        </p:txBody>
      </p:sp>
      <p:sp>
        <p:nvSpPr>
          <p:cNvPr id="3" name="Content Placeholder 2">
            <a:extLst>
              <a:ext uri="{FF2B5EF4-FFF2-40B4-BE49-F238E27FC236}">
                <a16:creationId xmlns:a16="http://schemas.microsoft.com/office/drawing/2014/main" id="{65B0D654-0561-1345-4883-FE7231AA698A}"/>
              </a:ext>
            </a:extLst>
          </p:cNvPr>
          <p:cNvSpPr>
            <a:spLocks noGrp="1"/>
          </p:cNvSpPr>
          <p:nvPr>
            <p:ph idx="1"/>
          </p:nvPr>
        </p:nvSpPr>
        <p:spPr>
          <a:xfrm>
            <a:off x="685800" y="1803400"/>
            <a:ext cx="7772400" cy="4495800"/>
          </a:xfrm>
        </p:spPr>
        <p:txBody>
          <a:bodyPr/>
          <a:lstStyle/>
          <a:p>
            <a:pPr marL="0" indent="0">
              <a:buFontTx/>
              <a:buNone/>
              <a:defRPr/>
            </a:pPr>
            <a:r>
              <a:rPr lang="en-US" sz="3000" dirty="0"/>
              <a:t>Element 1 is </a:t>
            </a:r>
            <a:r>
              <a:rPr lang="en-US" sz="3000" i="1" dirty="0"/>
              <a:t>quid pro quo </a:t>
            </a:r>
            <a:r>
              <a:rPr lang="en-US" sz="3000" dirty="0"/>
              <a:t>harassment</a:t>
            </a:r>
          </a:p>
          <a:p>
            <a:pPr>
              <a:defRPr/>
            </a:pPr>
            <a:r>
              <a:rPr lang="en-US" sz="2800" dirty="0"/>
              <a:t>Does not require a severe, pervasive, and objectively offensive analysis</a:t>
            </a:r>
          </a:p>
          <a:p>
            <a:pPr>
              <a:defRPr/>
            </a:pPr>
            <a:r>
              <a:rPr lang="en-US" sz="2800" dirty="0"/>
              <a:t>By its very terms, it will deny access to the program</a:t>
            </a:r>
          </a:p>
          <a:p>
            <a:pPr marL="0" indent="0">
              <a:buFontTx/>
              <a:buNone/>
              <a:defRPr/>
            </a:pPr>
            <a:r>
              <a:rPr lang="en-US" sz="3000" dirty="0"/>
              <a:t>Examples: a teacher requires sexual favors for a better grade; a staff member demands sexual favors or will post compromising pictures </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57346" name="Title 1">
            <a:extLst>
              <a:ext uri="{FF2B5EF4-FFF2-40B4-BE49-F238E27FC236}">
                <a16:creationId xmlns:a16="http://schemas.microsoft.com/office/drawing/2014/main" id="{3B01D978-11AF-6786-0CC4-CB57A6686289}"/>
              </a:ext>
            </a:extLst>
          </p:cNvPr>
          <p:cNvSpPr>
            <a:spLocks noGrp="1" noChangeArrowheads="1"/>
          </p:cNvSpPr>
          <p:nvPr>
            <p:ph type="title"/>
          </p:nvPr>
        </p:nvSpPr>
        <p:spPr/>
        <p:txBody>
          <a:bodyPr/>
          <a:lstStyle/>
          <a:p>
            <a:r>
              <a:rPr lang="en-US" altLang="en-US" sz="3600" b="1">
                <a:solidFill>
                  <a:srgbClr val="8E0000"/>
                </a:solidFill>
              </a:rPr>
              <a:t>Is it Quid Pro Quo?</a:t>
            </a:r>
          </a:p>
        </p:txBody>
      </p:sp>
      <p:sp>
        <p:nvSpPr>
          <p:cNvPr id="57347" name="Content Placeholder 2">
            <a:extLst>
              <a:ext uri="{FF2B5EF4-FFF2-40B4-BE49-F238E27FC236}">
                <a16:creationId xmlns:a16="http://schemas.microsoft.com/office/drawing/2014/main" id="{AFC6BC0C-8750-E1E1-69BE-50A1DCC7DCF6}"/>
              </a:ext>
            </a:extLst>
          </p:cNvPr>
          <p:cNvSpPr>
            <a:spLocks noGrp="1" noChangeArrowheads="1"/>
          </p:cNvSpPr>
          <p:nvPr>
            <p:ph idx="1"/>
          </p:nvPr>
        </p:nvSpPr>
        <p:spPr>
          <a:xfrm>
            <a:off x="685800" y="1600200"/>
            <a:ext cx="7772400" cy="4572000"/>
          </a:xfrm>
        </p:spPr>
        <p:txBody>
          <a:bodyPr/>
          <a:lstStyle/>
          <a:p>
            <a:r>
              <a:rPr lang="en-US" altLang="en-US" sz="3000" dirty="0"/>
              <a:t>Jane asks her math teacher for a recommendation letter for her college application. He tells her he would be happy to provide a letter if she agrees to go on a date with him.</a:t>
            </a:r>
            <a:br>
              <a:rPr lang="en-US" altLang="en-US" sz="3000" dirty="0"/>
            </a:br>
            <a:endParaRPr lang="en-US" altLang="en-US" sz="3000" dirty="0"/>
          </a:p>
          <a:p>
            <a:r>
              <a:rPr lang="en-US" altLang="en-US" sz="3000" dirty="0"/>
              <a:t>Jane says no, and he writes her the recommendation anyway. Jane files a Title IX complaint the next day.</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1C883832-657B-D552-01E0-FBE283B15628}"/>
              </a:ext>
            </a:extLst>
          </p:cNvPr>
          <p:cNvSpPr>
            <a:spLocks noGrp="1" noChangeArrowheads="1"/>
          </p:cNvSpPr>
          <p:nvPr>
            <p:ph type="title"/>
          </p:nvPr>
        </p:nvSpPr>
        <p:spPr/>
        <p:txBody>
          <a:bodyPr/>
          <a:lstStyle/>
          <a:p>
            <a:r>
              <a:rPr lang="en-US" altLang="en-US" sz="3600" b="1">
                <a:solidFill>
                  <a:srgbClr val="8E0000"/>
                </a:solidFill>
              </a:rPr>
              <a:t>Is it Quid Pro Quo?</a:t>
            </a:r>
          </a:p>
        </p:txBody>
      </p:sp>
      <p:sp>
        <p:nvSpPr>
          <p:cNvPr id="58371" name="Content Placeholder 2">
            <a:extLst>
              <a:ext uri="{FF2B5EF4-FFF2-40B4-BE49-F238E27FC236}">
                <a16:creationId xmlns:a16="http://schemas.microsoft.com/office/drawing/2014/main" id="{58A8C46C-98EB-180F-F4C7-424C33E826C4}"/>
              </a:ext>
            </a:extLst>
          </p:cNvPr>
          <p:cNvSpPr>
            <a:spLocks noGrp="1" noChangeArrowheads="1"/>
          </p:cNvSpPr>
          <p:nvPr>
            <p:ph idx="1"/>
          </p:nvPr>
        </p:nvSpPr>
        <p:spPr>
          <a:xfrm>
            <a:off x="685800" y="1600200"/>
            <a:ext cx="7772400" cy="4572000"/>
          </a:xfrm>
        </p:spPr>
        <p:txBody>
          <a:bodyPr/>
          <a:lstStyle/>
          <a:p>
            <a:r>
              <a:rPr lang="en-US" altLang="en-US" dirty="0"/>
              <a:t>Jane asks her math teacher for a recommendation letter for her college application. He tells her he would be happy to provide a letter if she agrees to lie down on a nearby futon with him.</a:t>
            </a:r>
          </a:p>
          <a:p>
            <a:pPr lvl="1"/>
            <a:r>
              <a:rPr lang="en-US" altLang="en-US" dirty="0"/>
              <a:t>She does.</a:t>
            </a:r>
          </a:p>
          <a:p>
            <a:endParaRPr lang="en-US" altLang="en-US" dirty="0"/>
          </a:p>
          <a:p>
            <a:pPr lvl="1"/>
            <a:r>
              <a:rPr lang="en-US" altLang="en-US" dirty="0"/>
              <a:t>What if she doesn’t?</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a:extLst>
              <a:ext uri="{FF2B5EF4-FFF2-40B4-BE49-F238E27FC236}">
                <a16:creationId xmlns:a16="http://schemas.microsoft.com/office/drawing/2014/main" id="{3A96732C-126A-B243-6DF4-8EF4AB05278A}"/>
              </a:ext>
            </a:extLst>
          </p:cNvPr>
          <p:cNvSpPr>
            <a:spLocks noGrp="1" noChangeArrowheads="1"/>
          </p:cNvSpPr>
          <p:nvPr>
            <p:ph type="title"/>
          </p:nvPr>
        </p:nvSpPr>
        <p:spPr/>
        <p:txBody>
          <a:bodyPr/>
          <a:lstStyle/>
          <a:p>
            <a:r>
              <a:rPr lang="en-US" altLang="en-US" b="1">
                <a:solidFill>
                  <a:srgbClr val="8E0000"/>
                </a:solidFill>
              </a:rPr>
              <a:t>Definition of Sexual Harassment: Element 2</a:t>
            </a:r>
          </a:p>
        </p:txBody>
      </p:sp>
      <p:sp>
        <p:nvSpPr>
          <p:cNvPr id="3" name="Content Placeholder 2">
            <a:extLst>
              <a:ext uri="{FF2B5EF4-FFF2-40B4-BE49-F238E27FC236}">
                <a16:creationId xmlns:a16="http://schemas.microsoft.com/office/drawing/2014/main" id="{1428E9AF-D8A2-3AE5-2AA6-DFD0C9EAE26A}"/>
              </a:ext>
            </a:extLst>
          </p:cNvPr>
          <p:cNvSpPr>
            <a:spLocks noGrp="1"/>
          </p:cNvSpPr>
          <p:nvPr>
            <p:ph idx="1"/>
          </p:nvPr>
        </p:nvSpPr>
        <p:spPr/>
        <p:txBody>
          <a:bodyPr/>
          <a:lstStyle/>
          <a:p>
            <a:pPr marL="0" indent="0">
              <a:buFontTx/>
              <a:buNone/>
              <a:defRPr/>
            </a:pPr>
            <a:r>
              <a:rPr lang="en-US" dirty="0"/>
              <a:t>Harassment based on conduct</a:t>
            </a:r>
          </a:p>
          <a:p>
            <a:pPr marL="0" indent="0">
              <a:buFontTx/>
              <a:buNone/>
              <a:defRPr/>
            </a:pPr>
            <a:r>
              <a:rPr lang="en-US" sz="2800" dirty="0"/>
              <a:t>This prong requires the unwelcome sexual conduct to be:</a:t>
            </a:r>
          </a:p>
          <a:p>
            <a:pPr lvl="1">
              <a:defRPr/>
            </a:pPr>
            <a:r>
              <a:rPr lang="en-US" sz="2600" dirty="0"/>
              <a:t>Severe AND</a:t>
            </a:r>
          </a:p>
          <a:p>
            <a:pPr lvl="1">
              <a:defRPr/>
            </a:pPr>
            <a:r>
              <a:rPr lang="en-US" sz="2600" dirty="0"/>
              <a:t>Pervasive AND</a:t>
            </a:r>
          </a:p>
          <a:p>
            <a:pPr lvl="1">
              <a:defRPr/>
            </a:pPr>
            <a:r>
              <a:rPr lang="en-US" sz="2600" dirty="0"/>
              <a:t>Objectively offensive</a:t>
            </a:r>
          </a:p>
          <a:p>
            <a:pPr marL="57150" indent="0">
              <a:buFontTx/>
              <a:buNone/>
              <a:defRPr/>
            </a:pPr>
            <a:r>
              <a:rPr lang="en-US" sz="2800" dirty="0"/>
              <a:t>Such that the victim is denied </a:t>
            </a:r>
            <a:r>
              <a:rPr lang="en-US" sz="2800" b="1" dirty="0"/>
              <a:t>equal access </a:t>
            </a:r>
            <a:r>
              <a:rPr lang="en-US" sz="2800" dirty="0"/>
              <a:t>to the school’s programs and activities.</a:t>
            </a:r>
          </a:p>
          <a:p>
            <a:pPr marL="57150" indent="0">
              <a:buFontTx/>
              <a:buNone/>
              <a:defRPr/>
            </a:pPr>
            <a:r>
              <a:rPr lang="en-US" sz="2800" dirty="0"/>
              <a:t>Narrowly tailored to protect 1</a:t>
            </a:r>
            <a:r>
              <a:rPr lang="en-US" sz="2800" baseline="30000" dirty="0"/>
              <a:t>st</a:t>
            </a:r>
            <a:r>
              <a:rPr lang="en-US" sz="2800" dirty="0"/>
              <a:t> Amendment rights</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a:extLst>
              <a:ext uri="{FF2B5EF4-FFF2-40B4-BE49-F238E27FC236}">
                <a16:creationId xmlns:a16="http://schemas.microsoft.com/office/drawing/2014/main" id="{8DC96A34-DB4D-F714-BD04-808C1D4C985E}"/>
              </a:ext>
            </a:extLst>
          </p:cNvPr>
          <p:cNvSpPr>
            <a:spLocks noGrp="1" noChangeArrowheads="1"/>
          </p:cNvSpPr>
          <p:nvPr>
            <p:ph type="title"/>
          </p:nvPr>
        </p:nvSpPr>
        <p:spPr/>
        <p:txBody>
          <a:bodyPr/>
          <a:lstStyle/>
          <a:p>
            <a:r>
              <a:rPr lang="en-US" altLang="en-US" b="1">
                <a:solidFill>
                  <a:srgbClr val="8E0000"/>
                </a:solidFill>
              </a:rPr>
              <a:t>Prong 2</a:t>
            </a:r>
          </a:p>
        </p:txBody>
      </p:sp>
      <p:sp>
        <p:nvSpPr>
          <p:cNvPr id="18435" name="Content Placeholder 2">
            <a:extLst>
              <a:ext uri="{FF2B5EF4-FFF2-40B4-BE49-F238E27FC236}">
                <a16:creationId xmlns:a16="http://schemas.microsoft.com/office/drawing/2014/main" id="{10FE9B53-0921-BABE-9CBA-7E8F84AA11E7}"/>
              </a:ext>
            </a:extLst>
          </p:cNvPr>
          <p:cNvSpPr>
            <a:spLocks noGrp="1" noChangeArrowheads="1"/>
          </p:cNvSpPr>
          <p:nvPr>
            <p:ph idx="1"/>
          </p:nvPr>
        </p:nvSpPr>
        <p:spPr>
          <a:xfrm>
            <a:off x="685800" y="1447800"/>
            <a:ext cx="7772400" cy="3962400"/>
          </a:xfrm>
        </p:spPr>
        <p:txBody>
          <a:bodyPr/>
          <a:lstStyle/>
          <a:p>
            <a:pPr marL="0" indent="0">
              <a:spcBef>
                <a:spcPts val="1200"/>
              </a:spcBef>
              <a:buFontTx/>
              <a:buNone/>
              <a:defRPr/>
            </a:pPr>
            <a:r>
              <a:rPr lang="en-US" altLang="en-US" dirty="0"/>
              <a:t>What is: </a:t>
            </a:r>
          </a:p>
          <a:p>
            <a:pPr>
              <a:spcBef>
                <a:spcPts val="1200"/>
              </a:spcBef>
              <a:defRPr/>
            </a:pPr>
            <a:r>
              <a:rPr lang="en-US" altLang="en-US" dirty="0"/>
              <a:t>Severe</a:t>
            </a:r>
          </a:p>
          <a:p>
            <a:pPr lvl="1">
              <a:spcBef>
                <a:spcPts val="1200"/>
              </a:spcBef>
              <a:defRPr/>
            </a:pPr>
            <a:r>
              <a:rPr lang="en-US" altLang="en-US" dirty="0"/>
              <a:t> The more severe the conduct, the less need there is to show a repetitive series of incidents to prove a hostile environment</a:t>
            </a:r>
          </a:p>
          <a:p>
            <a:pPr>
              <a:spcBef>
                <a:spcPts val="1200"/>
              </a:spcBef>
              <a:defRPr/>
            </a:pPr>
            <a:r>
              <a:rPr lang="en-US" altLang="en-US" dirty="0"/>
              <a:t>Pervasive</a:t>
            </a:r>
          </a:p>
          <a:p>
            <a:pPr>
              <a:spcBef>
                <a:spcPts val="1200"/>
              </a:spcBef>
              <a:spcAft>
                <a:spcPts val="1200"/>
              </a:spcAft>
              <a:defRPr/>
            </a:pPr>
            <a:r>
              <a:rPr lang="en-US" altLang="en-US" dirty="0"/>
              <a:t>Objectively offensive</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a:extLst>
              <a:ext uri="{FF2B5EF4-FFF2-40B4-BE49-F238E27FC236}">
                <a16:creationId xmlns:a16="http://schemas.microsoft.com/office/drawing/2014/main" id="{27385771-F401-5F79-1CED-1BB300D72C05}"/>
              </a:ext>
            </a:extLst>
          </p:cNvPr>
          <p:cNvSpPr>
            <a:spLocks noGrp="1" noChangeArrowheads="1"/>
          </p:cNvSpPr>
          <p:nvPr>
            <p:ph type="title"/>
          </p:nvPr>
        </p:nvSpPr>
        <p:spPr/>
        <p:txBody>
          <a:bodyPr/>
          <a:lstStyle/>
          <a:p>
            <a:r>
              <a:rPr lang="en-US" altLang="en-US" b="1">
                <a:solidFill>
                  <a:srgbClr val="8E0000"/>
                </a:solidFill>
              </a:rPr>
              <a:t>Prong 2</a:t>
            </a:r>
          </a:p>
        </p:txBody>
      </p:sp>
      <p:sp>
        <p:nvSpPr>
          <p:cNvPr id="18435" name="Content Placeholder 2">
            <a:extLst>
              <a:ext uri="{FF2B5EF4-FFF2-40B4-BE49-F238E27FC236}">
                <a16:creationId xmlns:a16="http://schemas.microsoft.com/office/drawing/2014/main" id="{67A8A4C6-7066-1A1F-5FEC-48B69C70096C}"/>
              </a:ext>
            </a:extLst>
          </p:cNvPr>
          <p:cNvSpPr>
            <a:spLocks noGrp="1" noChangeArrowheads="1"/>
          </p:cNvSpPr>
          <p:nvPr>
            <p:ph idx="1"/>
          </p:nvPr>
        </p:nvSpPr>
        <p:spPr>
          <a:xfrm>
            <a:off x="685800" y="1447800"/>
            <a:ext cx="7772400" cy="3962400"/>
          </a:xfrm>
        </p:spPr>
        <p:txBody>
          <a:bodyPr/>
          <a:lstStyle/>
          <a:p>
            <a:pPr marL="0" indent="0">
              <a:spcBef>
                <a:spcPts val="1200"/>
              </a:spcBef>
              <a:buFontTx/>
              <a:buNone/>
              <a:defRPr/>
            </a:pPr>
            <a:endParaRPr lang="en-US" altLang="en-US" dirty="0"/>
          </a:p>
          <a:p>
            <a:pPr marL="0" indent="0">
              <a:spcBef>
                <a:spcPts val="1200"/>
              </a:spcBef>
              <a:buFontTx/>
              <a:buNone/>
              <a:defRPr/>
            </a:pPr>
            <a:r>
              <a:rPr lang="en-US" altLang="en-US" dirty="0"/>
              <a:t>What is: </a:t>
            </a:r>
          </a:p>
          <a:p>
            <a:pPr>
              <a:spcBef>
                <a:spcPts val="1200"/>
              </a:spcBef>
              <a:defRPr/>
            </a:pPr>
            <a:r>
              <a:rPr lang="en-US" altLang="en-US" dirty="0"/>
              <a:t>Pervasive</a:t>
            </a:r>
          </a:p>
          <a:p>
            <a:pPr lvl="1">
              <a:spcBef>
                <a:spcPts val="1200"/>
              </a:spcBef>
              <a:defRPr/>
            </a:pPr>
            <a:r>
              <a:rPr lang="en-US" altLang="en-US" dirty="0"/>
              <a:t>widespread, persistent, and exists throughout an entire system or institution</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E4060ECF-6A51-CEAB-4684-93BB97EF27CC}"/>
              </a:ext>
            </a:extLst>
          </p:cNvPr>
          <p:cNvSpPr>
            <a:spLocks noGrp="1" noChangeArrowheads="1"/>
          </p:cNvSpPr>
          <p:nvPr>
            <p:ph type="title"/>
          </p:nvPr>
        </p:nvSpPr>
        <p:spPr/>
        <p:txBody>
          <a:bodyPr/>
          <a:lstStyle/>
          <a:p>
            <a:r>
              <a:rPr lang="en-US" altLang="en-US" b="1">
                <a:solidFill>
                  <a:srgbClr val="8E0000"/>
                </a:solidFill>
              </a:rPr>
              <a:t>Prong 2</a:t>
            </a:r>
          </a:p>
        </p:txBody>
      </p:sp>
      <p:sp>
        <p:nvSpPr>
          <p:cNvPr id="18435" name="Content Placeholder 2">
            <a:extLst>
              <a:ext uri="{FF2B5EF4-FFF2-40B4-BE49-F238E27FC236}">
                <a16:creationId xmlns:a16="http://schemas.microsoft.com/office/drawing/2014/main" id="{A0B42357-C090-034C-AED5-D79CA0B7D962}"/>
              </a:ext>
            </a:extLst>
          </p:cNvPr>
          <p:cNvSpPr>
            <a:spLocks noGrp="1" noChangeArrowheads="1"/>
          </p:cNvSpPr>
          <p:nvPr>
            <p:ph idx="1"/>
          </p:nvPr>
        </p:nvSpPr>
        <p:spPr>
          <a:xfrm>
            <a:off x="685800" y="1447800"/>
            <a:ext cx="7772400" cy="3962400"/>
          </a:xfrm>
        </p:spPr>
        <p:txBody>
          <a:bodyPr/>
          <a:lstStyle/>
          <a:p>
            <a:pPr marL="0" indent="0">
              <a:spcBef>
                <a:spcPts val="1200"/>
              </a:spcBef>
              <a:buFontTx/>
              <a:buNone/>
              <a:defRPr/>
            </a:pPr>
            <a:r>
              <a:rPr lang="en-US" altLang="en-US" dirty="0"/>
              <a:t>What is: </a:t>
            </a:r>
          </a:p>
          <a:p>
            <a:pPr>
              <a:spcBef>
                <a:spcPts val="1200"/>
              </a:spcBef>
              <a:spcAft>
                <a:spcPts val="1200"/>
              </a:spcAft>
              <a:defRPr/>
            </a:pPr>
            <a:r>
              <a:rPr lang="en-US" altLang="en-US" dirty="0"/>
              <a:t>Objectively offensive</a:t>
            </a:r>
          </a:p>
          <a:p>
            <a:pPr lvl="1">
              <a:spcBef>
                <a:spcPts val="1200"/>
              </a:spcBef>
              <a:spcAft>
                <a:spcPts val="1200"/>
              </a:spcAft>
              <a:defRPr/>
            </a:pPr>
            <a:r>
              <a:rPr lang="en-US" altLang="en-US" dirty="0"/>
              <a:t>whether a reasonable person, in similar circumstances, would find it offensive, hostile, or intimidating</a:t>
            </a:r>
          </a:p>
          <a:p>
            <a:pPr lvl="1">
              <a:spcBef>
                <a:spcPts val="1200"/>
              </a:spcBef>
              <a:spcAft>
                <a:spcPts val="1200"/>
              </a:spcAft>
              <a:defRPr/>
            </a:pPr>
            <a:r>
              <a:rPr lang="en-US" altLang="en-US" dirty="0"/>
              <a:t>subjective feelings or interpretations may not be the sole basis for evaluating whether a violation has occurred</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07F48B6E-9726-C3DF-5BDB-889116A61DAB}"/>
              </a:ext>
            </a:extLst>
          </p:cNvPr>
          <p:cNvSpPr>
            <a:spLocks noGrp="1" noChangeArrowheads="1"/>
          </p:cNvSpPr>
          <p:nvPr>
            <p:ph type="title"/>
          </p:nvPr>
        </p:nvSpPr>
        <p:spPr/>
        <p:txBody>
          <a:bodyPr/>
          <a:lstStyle/>
          <a:p>
            <a:r>
              <a:rPr lang="en-US" altLang="en-US" b="1">
                <a:solidFill>
                  <a:srgbClr val="8E0000"/>
                </a:solidFill>
              </a:rPr>
              <a:t>Reminder: District Liability</a:t>
            </a:r>
          </a:p>
        </p:txBody>
      </p:sp>
      <p:sp>
        <p:nvSpPr>
          <p:cNvPr id="8195" name="Content Placeholder 2">
            <a:extLst>
              <a:ext uri="{FF2B5EF4-FFF2-40B4-BE49-F238E27FC236}">
                <a16:creationId xmlns:a16="http://schemas.microsoft.com/office/drawing/2014/main" id="{016BFDE7-3292-E25A-5421-19C00DB35C40}"/>
              </a:ext>
            </a:extLst>
          </p:cNvPr>
          <p:cNvSpPr>
            <a:spLocks noGrp="1" noChangeArrowheads="1"/>
          </p:cNvSpPr>
          <p:nvPr>
            <p:ph idx="1"/>
          </p:nvPr>
        </p:nvSpPr>
        <p:spPr/>
        <p:txBody>
          <a:bodyPr/>
          <a:lstStyle/>
          <a:p>
            <a:pPr marL="0" indent="0">
              <a:buFontTx/>
              <a:buNone/>
            </a:pPr>
            <a:r>
              <a:rPr lang="en-US" altLang="en-US" sz="3600"/>
              <a:t>A recipient of federal funds violates Title IX where it has </a:t>
            </a:r>
            <a:r>
              <a:rPr lang="en-US" altLang="en-US" sz="3600" i="1"/>
              <a:t>actual knowledge </a:t>
            </a:r>
            <a:r>
              <a:rPr lang="en-US" altLang="en-US" sz="3600"/>
              <a:t>of an allegation of sexual harassment experienced by an </a:t>
            </a:r>
            <a:r>
              <a:rPr lang="en-US" altLang="en-US" sz="3600" i="1"/>
              <a:t>individual in the educational program</a:t>
            </a:r>
            <a:r>
              <a:rPr lang="en-US" altLang="en-US" sz="3600"/>
              <a:t> and the school acts with </a:t>
            </a:r>
            <a:r>
              <a:rPr lang="en-US" altLang="en-US" sz="3600" i="1"/>
              <a:t>deliberate indifference </a:t>
            </a:r>
            <a:r>
              <a:rPr lang="en-US" altLang="en-US" sz="3600"/>
              <a:t>to that notice.</a:t>
            </a:r>
          </a:p>
          <a:p>
            <a:pPr marL="0" indent="0">
              <a:buFontTx/>
              <a:buNone/>
            </a:pPr>
            <a:endParaRPr lang="en-US" altLang="en-US"/>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63490" name="Title 1">
            <a:extLst>
              <a:ext uri="{FF2B5EF4-FFF2-40B4-BE49-F238E27FC236}">
                <a16:creationId xmlns:a16="http://schemas.microsoft.com/office/drawing/2014/main" id="{AFECBA25-70FF-D0CF-10CC-30DB49EFB9EA}"/>
              </a:ext>
            </a:extLst>
          </p:cNvPr>
          <p:cNvSpPr>
            <a:spLocks noGrp="1" noChangeArrowheads="1"/>
          </p:cNvSpPr>
          <p:nvPr>
            <p:ph type="title"/>
          </p:nvPr>
        </p:nvSpPr>
        <p:spPr/>
        <p:txBody>
          <a:bodyPr/>
          <a:lstStyle/>
          <a:p>
            <a:r>
              <a:rPr lang="en-US" altLang="en-US" b="1">
                <a:solidFill>
                  <a:srgbClr val="8E0000"/>
                </a:solidFill>
              </a:rPr>
              <a:t>Does it rise to the level of Title IX?</a:t>
            </a:r>
          </a:p>
        </p:txBody>
      </p:sp>
      <p:sp>
        <p:nvSpPr>
          <p:cNvPr id="63491" name="Content Placeholder 2">
            <a:extLst>
              <a:ext uri="{FF2B5EF4-FFF2-40B4-BE49-F238E27FC236}">
                <a16:creationId xmlns:a16="http://schemas.microsoft.com/office/drawing/2014/main" id="{83F7641E-6E69-74C8-D47B-0E7A196DBA1E}"/>
              </a:ext>
            </a:extLst>
          </p:cNvPr>
          <p:cNvSpPr>
            <a:spLocks noGrp="1" noChangeArrowheads="1"/>
          </p:cNvSpPr>
          <p:nvPr>
            <p:ph idx="1"/>
          </p:nvPr>
        </p:nvSpPr>
        <p:spPr>
          <a:xfrm>
            <a:off x="685800" y="1447800"/>
            <a:ext cx="7772400" cy="3962400"/>
          </a:xfrm>
        </p:spPr>
        <p:txBody>
          <a:bodyPr/>
          <a:lstStyle/>
          <a:p>
            <a:pPr>
              <a:spcBef>
                <a:spcPct val="0"/>
              </a:spcBef>
            </a:pPr>
            <a:endParaRPr lang="en-US" altLang="en-US"/>
          </a:p>
          <a:p>
            <a:pPr>
              <a:spcBef>
                <a:spcPct val="0"/>
              </a:spcBef>
            </a:pPr>
            <a:r>
              <a:rPr lang="en-US" altLang="en-US"/>
              <a:t>Jessica tells Jim, in front of a group of their peers, “You have a shrimp dick.”</a:t>
            </a:r>
          </a:p>
          <a:p>
            <a:pPr>
              <a:spcBef>
                <a:spcPct val="0"/>
              </a:spcBef>
            </a:pPr>
            <a:endParaRPr lang="en-US" altLang="en-US"/>
          </a:p>
          <a:p>
            <a:pPr>
              <a:spcBef>
                <a:spcPct val="0"/>
              </a:spcBef>
            </a:pPr>
            <a:r>
              <a:rPr lang="en-US" altLang="en-US"/>
              <a:t>Matt overhears Jim telling members of the soccer team that Matt’s sister is “hot and easy.”</a:t>
            </a:r>
          </a:p>
          <a:p>
            <a:pPr>
              <a:spcBef>
                <a:spcPct val="0"/>
              </a:spcBef>
            </a:pPr>
            <a:endParaRPr lang="en-US" altLang="en-US"/>
          </a:p>
          <a:p>
            <a:pPr>
              <a:spcBef>
                <a:spcPct val="0"/>
              </a:spcBef>
            </a:pPr>
            <a:endParaRPr lang="en-US" altLang="en-US"/>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64514" name="Title 1">
            <a:extLst>
              <a:ext uri="{FF2B5EF4-FFF2-40B4-BE49-F238E27FC236}">
                <a16:creationId xmlns:a16="http://schemas.microsoft.com/office/drawing/2014/main" id="{BCEE7322-2C11-F2F3-2D70-85BA75AE4341}"/>
              </a:ext>
            </a:extLst>
          </p:cNvPr>
          <p:cNvSpPr>
            <a:spLocks noGrp="1" noChangeArrowheads="1"/>
          </p:cNvSpPr>
          <p:nvPr>
            <p:ph type="title"/>
          </p:nvPr>
        </p:nvSpPr>
        <p:spPr/>
        <p:txBody>
          <a:bodyPr/>
          <a:lstStyle/>
          <a:p>
            <a:r>
              <a:rPr lang="en-US" altLang="en-US" b="1">
                <a:solidFill>
                  <a:srgbClr val="8E0000"/>
                </a:solidFill>
              </a:rPr>
              <a:t>Does it rise to the level of Title IX?</a:t>
            </a:r>
          </a:p>
        </p:txBody>
      </p:sp>
      <p:sp>
        <p:nvSpPr>
          <p:cNvPr id="64515" name="Content Placeholder 2">
            <a:extLst>
              <a:ext uri="{FF2B5EF4-FFF2-40B4-BE49-F238E27FC236}">
                <a16:creationId xmlns:a16="http://schemas.microsoft.com/office/drawing/2014/main" id="{6C8D3D26-872C-735C-C45C-F411E9FF39AE}"/>
              </a:ext>
            </a:extLst>
          </p:cNvPr>
          <p:cNvSpPr>
            <a:spLocks noGrp="1" noChangeArrowheads="1"/>
          </p:cNvSpPr>
          <p:nvPr>
            <p:ph idx="1"/>
          </p:nvPr>
        </p:nvSpPr>
        <p:spPr>
          <a:xfrm>
            <a:off x="685800" y="1447800"/>
            <a:ext cx="7772400" cy="3962400"/>
          </a:xfrm>
        </p:spPr>
        <p:txBody>
          <a:bodyPr/>
          <a:lstStyle/>
          <a:p>
            <a:pPr>
              <a:spcBef>
                <a:spcPct val="0"/>
              </a:spcBef>
            </a:pPr>
            <a:endParaRPr lang="en-US" altLang="en-US"/>
          </a:p>
          <a:p>
            <a:pPr>
              <a:spcBef>
                <a:spcPct val="0"/>
              </a:spcBef>
            </a:pPr>
            <a:r>
              <a:rPr lang="en-US" altLang="en-US"/>
              <a:t>During a class discussion about relationships, Alex makes a single comment to Sam, stating, “I don’t get why some people are gay. It’s just not my thing.”</a:t>
            </a:r>
          </a:p>
          <a:p>
            <a:pPr>
              <a:spcBef>
                <a:spcPct val="0"/>
              </a:spcBef>
            </a:pPr>
            <a:endParaRPr lang="en-US" altLang="en-US"/>
          </a:p>
          <a:p>
            <a:pPr>
              <a:spcBef>
                <a:spcPct val="0"/>
              </a:spcBef>
            </a:pPr>
            <a:endParaRPr lang="en-US" altLang="en-US"/>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a:extLst>
              <a:ext uri="{FF2B5EF4-FFF2-40B4-BE49-F238E27FC236}">
                <a16:creationId xmlns:a16="http://schemas.microsoft.com/office/drawing/2014/main" id="{6EAA6996-56AC-40DC-D0E5-4EA1EC8163A0}"/>
              </a:ext>
            </a:extLst>
          </p:cNvPr>
          <p:cNvSpPr>
            <a:spLocks noGrp="1" noChangeArrowheads="1"/>
          </p:cNvSpPr>
          <p:nvPr>
            <p:ph type="title"/>
          </p:nvPr>
        </p:nvSpPr>
        <p:spPr/>
        <p:txBody>
          <a:bodyPr/>
          <a:lstStyle/>
          <a:p>
            <a:r>
              <a:rPr lang="en-US" altLang="en-US" b="1">
                <a:solidFill>
                  <a:srgbClr val="8E0000"/>
                </a:solidFill>
              </a:rPr>
              <a:t>Title IX Coordinator Critical Role in Initial Fact Analysis</a:t>
            </a:r>
          </a:p>
        </p:txBody>
      </p:sp>
      <p:sp>
        <p:nvSpPr>
          <p:cNvPr id="65539" name="Content Placeholder 2">
            <a:extLst>
              <a:ext uri="{FF2B5EF4-FFF2-40B4-BE49-F238E27FC236}">
                <a16:creationId xmlns:a16="http://schemas.microsoft.com/office/drawing/2014/main" id="{5BC7E10A-1839-E62D-CDB5-BB314FD181C7}"/>
              </a:ext>
            </a:extLst>
          </p:cNvPr>
          <p:cNvSpPr>
            <a:spLocks noGrp="1" noChangeArrowheads="1"/>
          </p:cNvSpPr>
          <p:nvPr>
            <p:ph idx="1"/>
          </p:nvPr>
        </p:nvSpPr>
        <p:spPr/>
        <p:txBody>
          <a:bodyPr/>
          <a:lstStyle/>
          <a:p>
            <a:pPr marL="0" indent="0">
              <a:buFontTx/>
              <a:buNone/>
            </a:pPr>
            <a:endParaRPr lang="en-US" altLang="en-US"/>
          </a:p>
          <a:p>
            <a:pPr marL="0" indent="0">
              <a:buFontTx/>
              <a:buNone/>
            </a:pPr>
            <a:r>
              <a:rPr lang="en-US" altLang="en-US"/>
              <a:t>When you receive an actual knowledge report, you will need to discern whether the allegations, as presented, and if presumed to be true, rise to the level of Title IX.</a:t>
            </a:r>
          </a:p>
          <a:p>
            <a:pPr marL="0" indent="0">
              <a:buFontTx/>
              <a:buNone/>
            </a:pPr>
            <a:endParaRPr lang="en-US" altLang="en-US" sz="2800"/>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a:extLst>
              <a:ext uri="{FF2B5EF4-FFF2-40B4-BE49-F238E27FC236}">
                <a16:creationId xmlns:a16="http://schemas.microsoft.com/office/drawing/2014/main" id="{761C6E97-2137-6980-FE02-9DC120C19B7B}"/>
              </a:ext>
            </a:extLst>
          </p:cNvPr>
          <p:cNvSpPr>
            <a:spLocks noGrp="1" noChangeArrowheads="1"/>
          </p:cNvSpPr>
          <p:nvPr>
            <p:ph type="title"/>
          </p:nvPr>
        </p:nvSpPr>
        <p:spPr/>
        <p:txBody>
          <a:bodyPr/>
          <a:lstStyle/>
          <a:p>
            <a:r>
              <a:rPr lang="en-US" altLang="en-US" b="1">
                <a:solidFill>
                  <a:srgbClr val="8E0000"/>
                </a:solidFill>
              </a:rPr>
              <a:t>Definition of Sexual Harassment: Element 3</a:t>
            </a:r>
          </a:p>
        </p:txBody>
      </p:sp>
      <p:sp>
        <p:nvSpPr>
          <p:cNvPr id="3" name="Content Placeholder 2">
            <a:extLst>
              <a:ext uri="{FF2B5EF4-FFF2-40B4-BE49-F238E27FC236}">
                <a16:creationId xmlns:a16="http://schemas.microsoft.com/office/drawing/2014/main" id="{6D6E1C0B-388B-9471-3CCC-CC42A7473E5C}"/>
              </a:ext>
            </a:extLst>
          </p:cNvPr>
          <p:cNvSpPr>
            <a:spLocks noGrp="1"/>
          </p:cNvSpPr>
          <p:nvPr>
            <p:ph idx="1"/>
          </p:nvPr>
        </p:nvSpPr>
        <p:spPr>
          <a:xfrm>
            <a:off x="685800" y="1752600"/>
            <a:ext cx="7772400" cy="3962400"/>
          </a:xfrm>
        </p:spPr>
        <p:txBody>
          <a:bodyPr/>
          <a:lstStyle/>
          <a:p>
            <a:pPr marL="0" indent="0">
              <a:buFontTx/>
              <a:buNone/>
              <a:defRPr/>
            </a:pPr>
            <a:r>
              <a:rPr lang="en-US" dirty="0"/>
              <a:t>Offenses based on violence (sexual assault, dating violence, domestic violence, stalking):</a:t>
            </a:r>
          </a:p>
          <a:p>
            <a:pPr>
              <a:defRPr/>
            </a:pPr>
            <a:r>
              <a:rPr lang="en-US" dirty="0"/>
              <a:t>Does not require severe and pervasive analysis</a:t>
            </a:r>
          </a:p>
          <a:p>
            <a:pPr>
              <a:defRPr/>
            </a:pPr>
            <a:r>
              <a:rPr lang="en-US" dirty="0"/>
              <a:t>When it occurs, equal access is denied</a:t>
            </a:r>
          </a:p>
          <a:p>
            <a:pPr marL="0" indent="0">
              <a:buFontTx/>
              <a:buNone/>
              <a:defRPr/>
            </a:pPr>
            <a:r>
              <a:rPr lang="en-US" dirty="0"/>
              <a:t>Like Element 1, it is </a:t>
            </a:r>
            <a:r>
              <a:rPr lang="en-US" i="1" dirty="0"/>
              <a:t>per se </a:t>
            </a:r>
            <a:r>
              <a:rPr lang="en-US" dirty="0"/>
              <a:t>actionable</a:t>
            </a:r>
          </a:p>
          <a:p>
            <a:pPr marL="0" indent="0">
              <a:buFontTx/>
              <a:buNone/>
              <a:defRPr/>
            </a:pPr>
            <a:endParaRPr lang="en-US" dirty="0"/>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a:extLst>
              <a:ext uri="{FF2B5EF4-FFF2-40B4-BE49-F238E27FC236}">
                <a16:creationId xmlns:a16="http://schemas.microsoft.com/office/drawing/2014/main" id="{77298496-CAFF-51D3-384C-1FE225671E69}"/>
              </a:ext>
            </a:extLst>
          </p:cNvPr>
          <p:cNvSpPr>
            <a:spLocks noGrp="1" noChangeArrowheads="1"/>
          </p:cNvSpPr>
          <p:nvPr>
            <p:ph type="title"/>
          </p:nvPr>
        </p:nvSpPr>
        <p:spPr/>
        <p:txBody>
          <a:bodyPr/>
          <a:lstStyle/>
          <a:p>
            <a:r>
              <a:rPr lang="en-US" altLang="en-US" b="1">
                <a:solidFill>
                  <a:srgbClr val="8E0000"/>
                </a:solidFill>
              </a:rPr>
              <a:t>Element 3 Definitions</a:t>
            </a:r>
          </a:p>
        </p:txBody>
      </p:sp>
      <p:sp>
        <p:nvSpPr>
          <p:cNvPr id="67587" name="Content Placeholder 2">
            <a:extLst>
              <a:ext uri="{FF2B5EF4-FFF2-40B4-BE49-F238E27FC236}">
                <a16:creationId xmlns:a16="http://schemas.microsoft.com/office/drawing/2014/main" id="{886ABF9C-5CC9-DAF2-BAF5-3EA17EFE1C1E}"/>
              </a:ext>
            </a:extLst>
          </p:cNvPr>
          <p:cNvSpPr>
            <a:spLocks noGrp="1" noChangeArrowheads="1"/>
          </p:cNvSpPr>
          <p:nvPr>
            <p:ph idx="1"/>
          </p:nvPr>
        </p:nvSpPr>
        <p:spPr/>
        <p:txBody>
          <a:bodyPr/>
          <a:lstStyle/>
          <a:p>
            <a:r>
              <a:rPr lang="en-US" altLang="en-US" sz="3000"/>
              <a:t>Sexual assault: an offense classified as a forcible or nonforcible sex offense under the uniform crime reporting system of the Federal Bureau of Investigation.</a:t>
            </a:r>
          </a:p>
          <a:p>
            <a:r>
              <a:rPr lang="en-US" altLang="en-US" sz="3000"/>
              <a:t>Stalking: means engaging in a course of conduct directed at a specific person that would cause a reasonable person to: 1) fear for his or her safety or the safety of others; or 2) suffer substantial emotional distress</a:t>
            </a:r>
          </a:p>
          <a:p>
            <a:endParaRPr lang="en-US" altLang="en-US" sz="3000"/>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68610" name="Title 1">
            <a:extLst>
              <a:ext uri="{FF2B5EF4-FFF2-40B4-BE49-F238E27FC236}">
                <a16:creationId xmlns:a16="http://schemas.microsoft.com/office/drawing/2014/main" id="{B12FDEBC-49E4-2576-8A55-DA446D580C3F}"/>
              </a:ext>
            </a:extLst>
          </p:cNvPr>
          <p:cNvSpPr>
            <a:spLocks noGrp="1" noChangeArrowheads="1"/>
          </p:cNvSpPr>
          <p:nvPr>
            <p:ph type="title"/>
          </p:nvPr>
        </p:nvSpPr>
        <p:spPr/>
        <p:txBody>
          <a:bodyPr/>
          <a:lstStyle/>
          <a:p>
            <a:r>
              <a:rPr lang="en-US" altLang="en-US" b="1">
                <a:solidFill>
                  <a:srgbClr val="8E0000"/>
                </a:solidFill>
                <a:cs typeface="Arial" panose="020B0604020202020204" pitchFamily="34" charset="0"/>
                <a:sym typeface="Arial" panose="020B0604020202020204" pitchFamily="34" charset="0"/>
              </a:rPr>
              <a:t>Is it Sexual Assault?</a:t>
            </a:r>
            <a:endParaRPr lang="en-US" altLang="en-US" b="1">
              <a:solidFill>
                <a:srgbClr val="8E0000"/>
              </a:solidFill>
            </a:endParaRPr>
          </a:p>
        </p:txBody>
      </p:sp>
      <p:sp>
        <p:nvSpPr>
          <p:cNvPr id="68611" name="Content Placeholder 2">
            <a:extLst>
              <a:ext uri="{FF2B5EF4-FFF2-40B4-BE49-F238E27FC236}">
                <a16:creationId xmlns:a16="http://schemas.microsoft.com/office/drawing/2014/main" id="{41AD2E5F-DA15-66BC-A301-311E8F63B80B}"/>
              </a:ext>
            </a:extLst>
          </p:cNvPr>
          <p:cNvSpPr>
            <a:spLocks noGrp="1" noChangeArrowheads="1"/>
          </p:cNvSpPr>
          <p:nvPr>
            <p:ph idx="1"/>
          </p:nvPr>
        </p:nvSpPr>
        <p:spPr/>
        <p:txBody>
          <a:bodyPr/>
          <a:lstStyle/>
          <a:p>
            <a:r>
              <a:rPr lang="en-US" altLang="en-US"/>
              <a:t>Mike is goofing around with his friends, and trips. As he tries to avoid the fall, his hand grazes Sarah breast.</a:t>
            </a:r>
          </a:p>
          <a:p>
            <a:r>
              <a:rPr lang="en-US" altLang="en-US"/>
              <a:t>Mike is goofing around with his friends and says, “Check out Sarah’s boobs.” He friend says, “Why don’t you check them out?” and shoves Mike into Sarah. As a result of the shove, Mike’s hand touches Sarah’s breast.</a:t>
            </a:r>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a:extLst>
              <a:ext uri="{FF2B5EF4-FFF2-40B4-BE49-F238E27FC236}">
                <a16:creationId xmlns:a16="http://schemas.microsoft.com/office/drawing/2014/main" id="{361451CA-8F6F-C073-43E3-23CB1144A6EC}"/>
              </a:ext>
            </a:extLst>
          </p:cNvPr>
          <p:cNvSpPr>
            <a:spLocks noGrp="1" noChangeArrowheads="1"/>
          </p:cNvSpPr>
          <p:nvPr>
            <p:ph type="title"/>
          </p:nvPr>
        </p:nvSpPr>
        <p:spPr/>
        <p:txBody>
          <a:bodyPr/>
          <a:lstStyle/>
          <a:p>
            <a:r>
              <a:rPr lang="en-US" altLang="en-US" b="1">
                <a:solidFill>
                  <a:srgbClr val="8E0000"/>
                </a:solidFill>
              </a:rPr>
              <a:t>Dating Violence</a:t>
            </a:r>
          </a:p>
        </p:txBody>
      </p:sp>
      <p:sp>
        <p:nvSpPr>
          <p:cNvPr id="3" name="Content Placeholder 2">
            <a:extLst>
              <a:ext uri="{FF2B5EF4-FFF2-40B4-BE49-F238E27FC236}">
                <a16:creationId xmlns:a16="http://schemas.microsoft.com/office/drawing/2014/main" id="{86AD52EB-CC9B-A3FD-B925-851FAD5ADFEC}"/>
              </a:ext>
            </a:extLst>
          </p:cNvPr>
          <p:cNvSpPr>
            <a:spLocks noGrp="1"/>
          </p:cNvSpPr>
          <p:nvPr>
            <p:ph idx="1"/>
          </p:nvPr>
        </p:nvSpPr>
        <p:spPr/>
        <p:txBody>
          <a:bodyPr/>
          <a:lstStyle/>
          <a:p>
            <a:pPr marL="0" indent="0" algn="just">
              <a:buFontTx/>
              <a:buNone/>
              <a:defRPr/>
            </a:pPr>
            <a:r>
              <a:rPr lang="en-US" sz="2800" dirty="0"/>
              <a:t>Violence committed by a person who is or has been in a social relationship of a romantic or intimate nature with the victim and where the existence of such a relationship shall be determined based on a consideration of the following factors: </a:t>
            </a:r>
          </a:p>
          <a:p>
            <a:pPr marL="514350" indent="-514350" algn="just">
              <a:buFontTx/>
              <a:buAutoNum type="arabicParenR"/>
              <a:defRPr/>
            </a:pPr>
            <a:r>
              <a:rPr lang="en-US" sz="2600" dirty="0"/>
              <a:t>the length of the relationship; </a:t>
            </a:r>
          </a:p>
          <a:p>
            <a:pPr marL="514350" indent="-514350" algn="just">
              <a:buFontTx/>
              <a:buAutoNum type="arabicParenR"/>
              <a:defRPr/>
            </a:pPr>
            <a:r>
              <a:rPr lang="en-US" sz="2600" dirty="0"/>
              <a:t>the type of relationship; </a:t>
            </a:r>
          </a:p>
          <a:p>
            <a:pPr marL="514350" indent="-514350" algn="just">
              <a:buFontTx/>
              <a:buAutoNum type="arabicParenR"/>
              <a:defRPr/>
            </a:pPr>
            <a:r>
              <a:rPr lang="en-US" sz="2600" dirty="0"/>
              <a:t>the frequency of interaction between the persons involved in the relationship</a:t>
            </a: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a:extLst>
              <a:ext uri="{FF2B5EF4-FFF2-40B4-BE49-F238E27FC236}">
                <a16:creationId xmlns:a16="http://schemas.microsoft.com/office/drawing/2014/main" id="{24EBB256-EDBB-8DF1-DA5C-1920929D9EF9}"/>
              </a:ext>
            </a:extLst>
          </p:cNvPr>
          <p:cNvSpPr>
            <a:spLocks noGrp="1" noChangeArrowheads="1"/>
          </p:cNvSpPr>
          <p:nvPr>
            <p:ph type="title"/>
          </p:nvPr>
        </p:nvSpPr>
        <p:spPr/>
        <p:txBody>
          <a:bodyPr/>
          <a:lstStyle/>
          <a:p>
            <a:r>
              <a:rPr lang="en-US" altLang="en-US" b="1">
                <a:solidFill>
                  <a:srgbClr val="8E0000"/>
                </a:solidFill>
              </a:rPr>
              <a:t>Domestic Violence</a:t>
            </a:r>
          </a:p>
        </p:txBody>
      </p:sp>
      <p:sp>
        <p:nvSpPr>
          <p:cNvPr id="70659" name="Content Placeholder 2">
            <a:extLst>
              <a:ext uri="{FF2B5EF4-FFF2-40B4-BE49-F238E27FC236}">
                <a16:creationId xmlns:a16="http://schemas.microsoft.com/office/drawing/2014/main" id="{24963B33-9D07-2E83-7750-D026E140D8F5}"/>
              </a:ext>
            </a:extLst>
          </p:cNvPr>
          <p:cNvSpPr>
            <a:spLocks noGrp="1" noChangeArrowheads="1"/>
          </p:cNvSpPr>
          <p:nvPr>
            <p:ph idx="1"/>
          </p:nvPr>
        </p:nvSpPr>
        <p:spPr>
          <a:xfrm>
            <a:off x="685800" y="1600200"/>
            <a:ext cx="7772400" cy="4495800"/>
          </a:xfrm>
        </p:spPr>
        <p:txBody>
          <a:bodyPr/>
          <a:lstStyle/>
          <a:p>
            <a:pPr marL="0" indent="0" algn="just">
              <a:buFontTx/>
              <a:buNone/>
            </a:pPr>
            <a:r>
              <a:rPr lang="en-US" altLang="en-US" sz="2600"/>
              <a:t>Violence committed by a current or former spouse or intimate partner of the victim, a person whom the victim shares a child in common, by a person who is cohabitating with or has cohabitated with the victim as a spouse or intimate partner, by a person similarly situated to a spouse of the victim under the domestic or family violence laws of Arizona, or by any other person against an adult or youth victim who is protected from that person’s acts under the domestic or family violence laws of the jurisdiction</a:t>
            </a:r>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a:extLst>
              <a:ext uri="{FF2B5EF4-FFF2-40B4-BE49-F238E27FC236}">
                <a16:creationId xmlns:a16="http://schemas.microsoft.com/office/drawing/2014/main" id="{85926AB2-8237-47B0-4929-6C26FB855CBC}"/>
              </a:ext>
            </a:extLst>
          </p:cNvPr>
          <p:cNvSpPr>
            <a:spLocks noGrp="1" noChangeArrowheads="1"/>
          </p:cNvSpPr>
          <p:nvPr>
            <p:ph type="title"/>
          </p:nvPr>
        </p:nvSpPr>
        <p:spPr>
          <a:xfrm>
            <a:off x="381000" y="533400"/>
            <a:ext cx="8534400" cy="884238"/>
          </a:xfrm>
        </p:spPr>
        <p:txBody>
          <a:bodyPr/>
          <a:lstStyle/>
          <a:p>
            <a:r>
              <a:rPr lang="en-US" altLang="en-US" b="1">
                <a:solidFill>
                  <a:srgbClr val="8E0000"/>
                </a:solidFill>
              </a:rPr>
              <a:t>Education Program or Activity</a:t>
            </a:r>
          </a:p>
        </p:txBody>
      </p:sp>
      <p:sp>
        <p:nvSpPr>
          <p:cNvPr id="3" name="Content Placeholder 2">
            <a:extLst>
              <a:ext uri="{FF2B5EF4-FFF2-40B4-BE49-F238E27FC236}">
                <a16:creationId xmlns:a16="http://schemas.microsoft.com/office/drawing/2014/main" id="{0E4B41BF-EFAA-CA7A-2B77-34E531998E91}"/>
              </a:ext>
            </a:extLst>
          </p:cNvPr>
          <p:cNvSpPr>
            <a:spLocks noGrp="1"/>
          </p:cNvSpPr>
          <p:nvPr>
            <p:ph idx="1"/>
          </p:nvPr>
        </p:nvSpPr>
        <p:spPr>
          <a:xfrm>
            <a:off x="685800" y="1600200"/>
            <a:ext cx="7772400" cy="4572000"/>
          </a:xfrm>
        </p:spPr>
        <p:txBody>
          <a:bodyPr/>
          <a:lstStyle/>
          <a:p>
            <a:pPr marL="0" indent="0">
              <a:buFontTx/>
              <a:buNone/>
              <a:defRPr/>
            </a:pPr>
            <a:r>
              <a:rPr lang="en-US" dirty="0"/>
              <a:t>Schools are only required to address sexual harassment in the education program or activity, which is</a:t>
            </a:r>
          </a:p>
          <a:p>
            <a:pPr>
              <a:defRPr/>
            </a:pPr>
            <a:r>
              <a:rPr lang="en-US" dirty="0"/>
              <a:t>Any location, event, or circumstance over which the school exhibits </a:t>
            </a:r>
            <a:r>
              <a:rPr lang="en-US" b="1" dirty="0"/>
              <a:t>substantial control over both the alleged harasser and the context in which the harassment occurred</a:t>
            </a:r>
            <a:endParaRPr lang="en-US" dirty="0"/>
          </a:p>
          <a:p>
            <a:pPr>
              <a:defRPr/>
            </a:pPr>
            <a:endParaRPr lang="en-US" dirty="0"/>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72706" name="Title 1">
            <a:extLst>
              <a:ext uri="{FF2B5EF4-FFF2-40B4-BE49-F238E27FC236}">
                <a16:creationId xmlns:a16="http://schemas.microsoft.com/office/drawing/2014/main" id="{39CAF3F9-1E6F-7E16-E35F-C4313117F9C9}"/>
              </a:ext>
            </a:extLst>
          </p:cNvPr>
          <p:cNvSpPr>
            <a:spLocks noGrp="1" noChangeArrowheads="1"/>
          </p:cNvSpPr>
          <p:nvPr>
            <p:ph type="title"/>
          </p:nvPr>
        </p:nvSpPr>
        <p:spPr>
          <a:xfrm>
            <a:off x="685800" y="519113"/>
            <a:ext cx="7772400" cy="884237"/>
          </a:xfrm>
        </p:spPr>
        <p:txBody>
          <a:bodyPr/>
          <a:lstStyle/>
          <a:p>
            <a:r>
              <a:rPr lang="en-US" altLang="en-US" b="1">
                <a:solidFill>
                  <a:srgbClr val="8E0000"/>
                </a:solidFill>
              </a:rPr>
              <a:t>Is It the Education Program or Activity?</a:t>
            </a:r>
          </a:p>
        </p:txBody>
      </p:sp>
      <p:sp>
        <p:nvSpPr>
          <p:cNvPr id="72707" name="Content Placeholder 2">
            <a:extLst>
              <a:ext uri="{FF2B5EF4-FFF2-40B4-BE49-F238E27FC236}">
                <a16:creationId xmlns:a16="http://schemas.microsoft.com/office/drawing/2014/main" id="{56D3B9DC-E9F3-E521-A9B4-CA86987C2326}"/>
              </a:ext>
            </a:extLst>
          </p:cNvPr>
          <p:cNvSpPr>
            <a:spLocks noGrp="1" noChangeArrowheads="1"/>
          </p:cNvSpPr>
          <p:nvPr>
            <p:ph idx="1"/>
          </p:nvPr>
        </p:nvSpPr>
        <p:spPr/>
        <p:txBody>
          <a:bodyPr/>
          <a:lstStyle/>
          <a:p>
            <a:r>
              <a:rPr lang="en-US" altLang="en-US"/>
              <a:t>A cheerleader experiences sexual harassment an away game?</a:t>
            </a:r>
          </a:p>
          <a:p>
            <a:r>
              <a:rPr lang="en-US" altLang="en-US"/>
              <a:t>At an overnight trip sponsored by the German Club?</a:t>
            </a:r>
          </a:p>
          <a:p>
            <a:r>
              <a:rPr lang="en-US" altLang="en-US"/>
              <a:t>At a non-school related party held in a private home on a weekend?</a:t>
            </a:r>
          </a:p>
          <a:p>
            <a:r>
              <a:rPr lang="en-US" altLang="en-US"/>
              <a:t>During a distance learning class?</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01623ECF-23B2-ECFA-7087-A14C78F6FC8C}"/>
              </a:ext>
            </a:extLst>
          </p:cNvPr>
          <p:cNvSpPr>
            <a:spLocks noGrp="1" noChangeArrowheads="1"/>
          </p:cNvSpPr>
          <p:nvPr>
            <p:ph type="title"/>
          </p:nvPr>
        </p:nvSpPr>
        <p:spPr/>
        <p:txBody>
          <a:bodyPr/>
          <a:lstStyle/>
          <a:p>
            <a:r>
              <a:rPr lang="en-US" altLang="en-US" b="1">
                <a:solidFill>
                  <a:srgbClr val="8E0000"/>
                </a:solidFill>
              </a:rPr>
              <a:t>What is Deliberate Indifference?</a:t>
            </a:r>
          </a:p>
        </p:txBody>
      </p:sp>
      <p:sp>
        <p:nvSpPr>
          <p:cNvPr id="3" name="Content Placeholder 2">
            <a:extLst>
              <a:ext uri="{FF2B5EF4-FFF2-40B4-BE49-F238E27FC236}">
                <a16:creationId xmlns:a16="http://schemas.microsoft.com/office/drawing/2014/main" id="{6F04B51C-9385-0C0C-483C-C3A339C10C2E}"/>
              </a:ext>
            </a:extLst>
          </p:cNvPr>
          <p:cNvSpPr>
            <a:spLocks noGrp="1"/>
          </p:cNvSpPr>
          <p:nvPr>
            <p:ph idx="1"/>
          </p:nvPr>
        </p:nvSpPr>
        <p:spPr>
          <a:xfrm>
            <a:off x="685800" y="1752600"/>
            <a:ext cx="7772400" cy="3962400"/>
          </a:xfrm>
        </p:spPr>
        <p:txBody>
          <a:bodyPr/>
          <a:lstStyle/>
          <a:p>
            <a:pPr marL="0" indent="0">
              <a:buFontTx/>
              <a:buNone/>
              <a:defRPr/>
            </a:pPr>
            <a:r>
              <a:rPr lang="en-US" sz="3100" b="1" dirty="0"/>
              <a:t>A response to notice of sexual harassment that is clearly unreasonable in light of the known circumstances</a:t>
            </a:r>
          </a:p>
          <a:p>
            <a:pPr marL="0" indent="0">
              <a:buFontTx/>
              <a:buNone/>
              <a:defRPr/>
            </a:pPr>
            <a:r>
              <a:rPr lang="en-US" sz="3100" dirty="0"/>
              <a:t>The new regulations set out the required response to notice within the context of:</a:t>
            </a:r>
          </a:p>
          <a:p>
            <a:pPr>
              <a:defRPr/>
            </a:pPr>
            <a:r>
              <a:rPr lang="en-US" sz="2800" dirty="0"/>
              <a:t>Protecting 1</a:t>
            </a:r>
            <a:r>
              <a:rPr lang="en-US" sz="2800" baseline="30000" dirty="0"/>
              <a:t>st</a:t>
            </a:r>
            <a:r>
              <a:rPr lang="en-US" sz="2800" dirty="0"/>
              <a:t> Amendment rights</a:t>
            </a:r>
          </a:p>
          <a:p>
            <a:pPr>
              <a:defRPr/>
            </a:pPr>
            <a:r>
              <a:rPr lang="en-US" sz="2800" dirty="0"/>
              <a:t>A presumption of non-responsibility of the accused</a:t>
            </a:r>
          </a:p>
          <a:p>
            <a:pPr>
              <a:defRPr/>
            </a:pPr>
            <a:r>
              <a:rPr lang="en-US" sz="2800" dirty="0"/>
              <a:t>Provision of supportive measures</a:t>
            </a:r>
          </a:p>
          <a:p>
            <a:pPr marL="0" indent="0">
              <a:buFontTx/>
              <a:buNone/>
              <a:defRPr/>
            </a:pPr>
            <a:endParaRPr lang="en-US" dirty="0"/>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a:extLst>
              <a:ext uri="{FF2B5EF4-FFF2-40B4-BE49-F238E27FC236}">
                <a16:creationId xmlns:a16="http://schemas.microsoft.com/office/drawing/2014/main" id="{91891AFA-29BC-9D2B-3393-EC4979CED9A9}"/>
              </a:ext>
            </a:extLst>
          </p:cNvPr>
          <p:cNvSpPr>
            <a:spLocks noGrp="1" noChangeArrowheads="1"/>
          </p:cNvSpPr>
          <p:nvPr>
            <p:ph type="title"/>
          </p:nvPr>
        </p:nvSpPr>
        <p:spPr/>
        <p:txBody>
          <a:bodyPr/>
          <a:lstStyle/>
          <a:p>
            <a:r>
              <a:rPr lang="en-US" altLang="en-US" b="1">
                <a:solidFill>
                  <a:srgbClr val="8E0000"/>
                </a:solidFill>
              </a:rPr>
              <a:t>Against a Person in the United States</a:t>
            </a:r>
          </a:p>
        </p:txBody>
      </p:sp>
      <p:sp>
        <p:nvSpPr>
          <p:cNvPr id="73731" name="Content Placeholder 2">
            <a:extLst>
              <a:ext uri="{FF2B5EF4-FFF2-40B4-BE49-F238E27FC236}">
                <a16:creationId xmlns:a16="http://schemas.microsoft.com/office/drawing/2014/main" id="{3BBEFAD3-0C83-A32B-5461-44E964397A0C}"/>
              </a:ext>
            </a:extLst>
          </p:cNvPr>
          <p:cNvSpPr>
            <a:spLocks noGrp="1" noChangeArrowheads="1"/>
          </p:cNvSpPr>
          <p:nvPr>
            <p:ph idx="1"/>
          </p:nvPr>
        </p:nvSpPr>
        <p:spPr>
          <a:xfrm>
            <a:off x="685800" y="1752600"/>
            <a:ext cx="7772400" cy="3962400"/>
          </a:xfrm>
        </p:spPr>
        <p:txBody>
          <a:bodyPr/>
          <a:lstStyle/>
          <a:p>
            <a:r>
              <a:rPr lang="en-US" altLang="en-US" sz="3000"/>
              <a:t>This is a jurisdictional requirement for application of Title IX</a:t>
            </a:r>
          </a:p>
          <a:p>
            <a:r>
              <a:rPr lang="en-US" altLang="en-US" sz="3000"/>
              <a:t>Students in a study abroad program are not protected by Title IX outside the U.S.</a:t>
            </a:r>
          </a:p>
          <a:p>
            <a:r>
              <a:rPr lang="en-US" altLang="en-US" sz="3000"/>
              <a:t>Final rule notes that though not required, a school may initiate a student conduct proceeding against a perpetrator or offer supportive measures to a victim</a:t>
            </a:r>
          </a:p>
        </p:txBody>
      </p:sp>
    </p:spTree>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a:extLst>
              <a:ext uri="{FF2B5EF4-FFF2-40B4-BE49-F238E27FC236}">
                <a16:creationId xmlns:a16="http://schemas.microsoft.com/office/drawing/2014/main" id="{0F260934-D263-DC46-F013-D2CD3F23D532}"/>
              </a:ext>
            </a:extLst>
          </p:cNvPr>
          <p:cNvSpPr>
            <a:spLocks noGrp="1" noChangeArrowheads="1"/>
          </p:cNvSpPr>
          <p:nvPr>
            <p:ph type="title"/>
          </p:nvPr>
        </p:nvSpPr>
        <p:spPr/>
        <p:txBody>
          <a:bodyPr/>
          <a:lstStyle/>
          <a:p>
            <a:r>
              <a:rPr lang="en-US" altLang="en-US" b="1">
                <a:solidFill>
                  <a:srgbClr val="8E0000"/>
                </a:solidFill>
              </a:rPr>
              <a:t>Permissive Dismissal of Formal Complaints</a:t>
            </a:r>
          </a:p>
        </p:txBody>
      </p:sp>
      <p:sp>
        <p:nvSpPr>
          <p:cNvPr id="74755" name="Content Placeholder 2">
            <a:extLst>
              <a:ext uri="{FF2B5EF4-FFF2-40B4-BE49-F238E27FC236}">
                <a16:creationId xmlns:a16="http://schemas.microsoft.com/office/drawing/2014/main" id="{5D6E1172-A9A6-DBB9-E5DF-CDA77FC95A60}"/>
              </a:ext>
            </a:extLst>
          </p:cNvPr>
          <p:cNvSpPr>
            <a:spLocks noGrp="1" noChangeArrowheads="1"/>
          </p:cNvSpPr>
          <p:nvPr>
            <p:ph idx="1"/>
          </p:nvPr>
        </p:nvSpPr>
        <p:spPr>
          <a:xfrm>
            <a:off x="685800" y="1752600"/>
            <a:ext cx="7772400" cy="3962400"/>
          </a:xfrm>
        </p:spPr>
        <p:txBody>
          <a:bodyPr/>
          <a:lstStyle/>
          <a:p>
            <a:r>
              <a:rPr lang="en-US" altLang="en-US" sz="2800"/>
              <a:t>If the Complainant notifies the Title IX Coordinator that s/he wants to withdraw the complaint</a:t>
            </a:r>
          </a:p>
          <a:p>
            <a:r>
              <a:rPr lang="en-US" altLang="en-US" sz="2800"/>
              <a:t>If the Respondent’s employment or enrollment with the school ends</a:t>
            </a:r>
          </a:p>
          <a:p>
            <a:r>
              <a:rPr lang="en-US" altLang="en-US" sz="2800"/>
              <a:t>If circumstances, such as several years between the conduct and the complaint or a complainant’s refusal to cooperate, prevents the gathering of evidence sufficient to render a determination</a:t>
            </a:r>
          </a:p>
        </p:txBody>
      </p:sp>
    </p:spTree>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Title 1">
            <a:extLst>
              <a:ext uri="{FF2B5EF4-FFF2-40B4-BE49-F238E27FC236}">
                <a16:creationId xmlns:a16="http://schemas.microsoft.com/office/drawing/2014/main" id="{3B6448B9-3471-05DD-D4B3-B3E336CFFCDB}"/>
              </a:ext>
            </a:extLst>
          </p:cNvPr>
          <p:cNvSpPr>
            <a:spLocks noGrp="1" noChangeArrowheads="1"/>
          </p:cNvSpPr>
          <p:nvPr>
            <p:ph type="title"/>
          </p:nvPr>
        </p:nvSpPr>
        <p:spPr>
          <a:xfrm>
            <a:off x="685800" y="1033463"/>
            <a:ext cx="7772400" cy="884237"/>
          </a:xfrm>
        </p:spPr>
        <p:txBody>
          <a:bodyPr/>
          <a:lstStyle/>
          <a:p>
            <a:endParaRPr lang="en-US" altLang="en-US" b="1">
              <a:solidFill>
                <a:srgbClr val="8E0000"/>
              </a:solidFill>
            </a:endParaRPr>
          </a:p>
        </p:txBody>
      </p:sp>
      <p:sp>
        <p:nvSpPr>
          <p:cNvPr id="75779" name="Content Placeholder 2">
            <a:extLst>
              <a:ext uri="{FF2B5EF4-FFF2-40B4-BE49-F238E27FC236}">
                <a16:creationId xmlns:a16="http://schemas.microsoft.com/office/drawing/2014/main" id="{2289B264-79BD-F6B8-F900-AF38DDCDB72B}"/>
              </a:ext>
            </a:extLst>
          </p:cNvPr>
          <p:cNvSpPr>
            <a:spLocks noGrp="1" noChangeArrowheads="1"/>
          </p:cNvSpPr>
          <p:nvPr>
            <p:ph idx="1"/>
          </p:nvPr>
        </p:nvSpPr>
        <p:spPr>
          <a:xfrm>
            <a:off x="685800" y="1905000"/>
            <a:ext cx="7772400" cy="3962400"/>
          </a:xfrm>
        </p:spPr>
        <p:txBody>
          <a:bodyPr/>
          <a:lstStyle/>
          <a:p>
            <a:pPr marL="0" indent="0">
              <a:buFontTx/>
              <a:buNone/>
            </a:pPr>
            <a:r>
              <a:rPr lang="en-US" altLang="en-US" sz="4400" b="1">
                <a:solidFill>
                  <a:srgbClr val="8E0000"/>
                </a:solidFill>
              </a:rPr>
              <a:t>After Notices Go Out, Assign Roles and Calendar Timelines</a:t>
            </a:r>
            <a:endParaRPr lang="en-US" altLang="en-US" sz="4400"/>
          </a:p>
        </p:txBody>
      </p:sp>
    </p:spTree>
  </p:cSld>
  <p:clrMapOvr>
    <a:masterClrMapping/>
  </p:clrMapOvr>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a:extLst>
              <a:ext uri="{FF2B5EF4-FFF2-40B4-BE49-F238E27FC236}">
                <a16:creationId xmlns:a16="http://schemas.microsoft.com/office/drawing/2014/main" id="{4C4F2850-0ADC-7C90-3CB4-2CD33996BF63}"/>
              </a:ext>
            </a:extLst>
          </p:cNvPr>
          <p:cNvSpPr>
            <a:spLocks noGrp="1" noChangeArrowheads="1"/>
          </p:cNvSpPr>
          <p:nvPr>
            <p:ph type="title"/>
          </p:nvPr>
        </p:nvSpPr>
        <p:spPr>
          <a:xfrm>
            <a:off x="381000" y="533400"/>
            <a:ext cx="8991600" cy="884238"/>
          </a:xfrm>
        </p:spPr>
        <p:txBody>
          <a:bodyPr/>
          <a:lstStyle/>
          <a:p>
            <a:r>
              <a:rPr lang="en-US" altLang="en-US" b="1">
                <a:solidFill>
                  <a:srgbClr val="8E0000"/>
                </a:solidFill>
              </a:rPr>
              <a:t>Title IX Coordinator - Assign Roles and Calendar Timelines</a:t>
            </a:r>
          </a:p>
        </p:txBody>
      </p:sp>
      <p:sp>
        <p:nvSpPr>
          <p:cNvPr id="3" name="Content Placeholder 2">
            <a:extLst>
              <a:ext uri="{FF2B5EF4-FFF2-40B4-BE49-F238E27FC236}">
                <a16:creationId xmlns:a16="http://schemas.microsoft.com/office/drawing/2014/main" id="{B36FBE20-3DCA-7DB3-ED28-217CE735A3BD}"/>
              </a:ext>
            </a:extLst>
          </p:cNvPr>
          <p:cNvSpPr>
            <a:spLocks noGrp="1"/>
          </p:cNvSpPr>
          <p:nvPr>
            <p:ph idx="1"/>
          </p:nvPr>
        </p:nvSpPr>
        <p:spPr>
          <a:xfrm>
            <a:off x="609600" y="1819275"/>
            <a:ext cx="8229600" cy="4953000"/>
          </a:xfrm>
        </p:spPr>
        <p:txBody>
          <a:bodyPr/>
          <a:lstStyle/>
          <a:p>
            <a:pPr>
              <a:defRPr/>
            </a:pPr>
            <a:r>
              <a:rPr lang="en-US" sz="2400" dirty="0">
                <a:latin typeface="+mj-lt"/>
              </a:rPr>
              <a:t>Informal Resolution - Assign facilitator (check regulations for qualifications)</a:t>
            </a:r>
          </a:p>
          <a:p>
            <a:pPr>
              <a:defRPr/>
            </a:pPr>
            <a:r>
              <a:rPr lang="en-US" sz="2400" dirty="0">
                <a:latin typeface="+mj-lt"/>
              </a:rPr>
              <a:t>Assign investigator </a:t>
            </a:r>
          </a:p>
          <a:p>
            <a:pPr marL="342900" lvl="1" indent="-342900">
              <a:buChar char="•"/>
              <a:defRPr/>
            </a:pPr>
            <a:r>
              <a:rPr lang="en-US" sz="2400" dirty="0">
                <a:latin typeface="+mj-lt"/>
                <a:ea typeface="+mn-ea"/>
                <a:cs typeface="+mn-cs"/>
              </a:rPr>
              <a:t>Train in redaction (student #, phone, address, witnesses)</a:t>
            </a:r>
          </a:p>
          <a:p>
            <a:pPr marL="342900" lvl="1" indent="-342900">
              <a:buChar char="•"/>
              <a:defRPr/>
            </a:pPr>
            <a:r>
              <a:rPr lang="en-US" sz="2400" dirty="0">
                <a:latin typeface="+mj-lt"/>
                <a:ea typeface="+mn-ea"/>
                <a:cs typeface="+mn-cs"/>
              </a:rPr>
              <a:t>Student A B C legend, who gets legend (parties or 	just decision maker - talk to counsel)</a:t>
            </a:r>
          </a:p>
        </p:txBody>
      </p:sp>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le 1">
            <a:extLst>
              <a:ext uri="{FF2B5EF4-FFF2-40B4-BE49-F238E27FC236}">
                <a16:creationId xmlns:a16="http://schemas.microsoft.com/office/drawing/2014/main" id="{A18FDB3E-0BF7-59C9-8A58-90EC73E89750}"/>
              </a:ext>
            </a:extLst>
          </p:cNvPr>
          <p:cNvSpPr>
            <a:spLocks noGrp="1" noChangeArrowheads="1"/>
          </p:cNvSpPr>
          <p:nvPr>
            <p:ph type="title"/>
          </p:nvPr>
        </p:nvSpPr>
        <p:spPr>
          <a:xfrm>
            <a:off x="381000" y="533400"/>
            <a:ext cx="8991600" cy="884238"/>
          </a:xfrm>
        </p:spPr>
        <p:txBody>
          <a:bodyPr/>
          <a:lstStyle/>
          <a:p>
            <a:r>
              <a:rPr lang="en-US" altLang="en-US" b="1">
                <a:solidFill>
                  <a:srgbClr val="8E0000"/>
                </a:solidFill>
              </a:rPr>
              <a:t>Title IX Coordinator - Assign Roles and Calendar Timelines</a:t>
            </a:r>
          </a:p>
        </p:txBody>
      </p:sp>
      <p:sp>
        <p:nvSpPr>
          <p:cNvPr id="3" name="Content Placeholder 2">
            <a:extLst>
              <a:ext uri="{FF2B5EF4-FFF2-40B4-BE49-F238E27FC236}">
                <a16:creationId xmlns:a16="http://schemas.microsoft.com/office/drawing/2014/main" id="{95E47982-2F89-3B58-1405-334DD045888A}"/>
              </a:ext>
            </a:extLst>
          </p:cNvPr>
          <p:cNvSpPr>
            <a:spLocks noGrp="1"/>
          </p:cNvSpPr>
          <p:nvPr>
            <p:ph idx="1"/>
          </p:nvPr>
        </p:nvSpPr>
        <p:spPr>
          <a:xfrm>
            <a:off x="609600" y="1819275"/>
            <a:ext cx="8229600" cy="4953000"/>
          </a:xfrm>
        </p:spPr>
        <p:txBody>
          <a:bodyPr/>
          <a:lstStyle/>
          <a:p>
            <a:pPr lvl="1">
              <a:defRPr/>
            </a:pPr>
            <a:r>
              <a:rPr lang="en-US" dirty="0">
                <a:latin typeface="+mj-lt"/>
              </a:rPr>
              <a:t>Non-disclosures signed (have investigator sign at interviews vs. asking for non-disclosure right before sending evidence) Contact before interviewing</a:t>
            </a:r>
          </a:p>
          <a:p>
            <a:pPr lvl="1">
              <a:defRPr/>
            </a:pPr>
            <a:r>
              <a:rPr lang="en-US" dirty="0">
                <a:latin typeface="+mj-lt"/>
              </a:rPr>
              <a:t>Non-disclosures cannot preclude parties from building or investigating their own case.</a:t>
            </a:r>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le 1">
            <a:extLst>
              <a:ext uri="{FF2B5EF4-FFF2-40B4-BE49-F238E27FC236}">
                <a16:creationId xmlns:a16="http://schemas.microsoft.com/office/drawing/2014/main" id="{1BDC3508-370D-DBB4-375F-8B9C7442C78B}"/>
              </a:ext>
            </a:extLst>
          </p:cNvPr>
          <p:cNvSpPr>
            <a:spLocks noGrp="1" noChangeArrowheads="1"/>
          </p:cNvSpPr>
          <p:nvPr>
            <p:ph type="title"/>
          </p:nvPr>
        </p:nvSpPr>
        <p:spPr>
          <a:xfrm>
            <a:off x="685800" y="1163638"/>
            <a:ext cx="7772400" cy="884237"/>
          </a:xfrm>
        </p:spPr>
        <p:txBody>
          <a:bodyPr/>
          <a:lstStyle/>
          <a:p>
            <a:r>
              <a:rPr lang="en-US" altLang="en-US" b="1">
                <a:solidFill>
                  <a:srgbClr val="8E0000"/>
                </a:solidFill>
              </a:rPr>
              <a:t>Title IX Coordinator - Assign Roles and Calendar Timelines</a:t>
            </a:r>
            <a:endParaRPr lang="en-US" altLang="en-US">
              <a:solidFill>
                <a:srgbClr val="8E0000"/>
              </a:solidFill>
            </a:endParaRPr>
          </a:p>
        </p:txBody>
      </p:sp>
      <p:sp>
        <p:nvSpPr>
          <p:cNvPr id="3" name="Content Placeholder 2">
            <a:extLst>
              <a:ext uri="{FF2B5EF4-FFF2-40B4-BE49-F238E27FC236}">
                <a16:creationId xmlns:a16="http://schemas.microsoft.com/office/drawing/2014/main" id="{8BFC0266-AB59-05CA-5491-BC28EE1E7A15}"/>
              </a:ext>
            </a:extLst>
          </p:cNvPr>
          <p:cNvSpPr>
            <a:spLocks noGrp="1"/>
          </p:cNvSpPr>
          <p:nvPr>
            <p:ph idx="1"/>
          </p:nvPr>
        </p:nvSpPr>
        <p:spPr>
          <a:xfrm>
            <a:off x="661988" y="2971800"/>
            <a:ext cx="8229600" cy="4953000"/>
          </a:xfrm>
        </p:spPr>
        <p:txBody>
          <a:bodyPr/>
          <a:lstStyle/>
          <a:p>
            <a:pPr>
              <a:defRPr/>
            </a:pPr>
            <a:r>
              <a:rPr lang="en-US" sz="3000" dirty="0">
                <a:latin typeface="+mj-lt"/>
              </a:rPr>
              <a:t>Assign decision maker (at beginning)</a:t>
            </a:r>
          </a:p>
          <a:p>
            <a:pPr>
              <a:defRPr/>
            </a:pPr>
            <a:endParaRPr lang="en-US" sz="3000" dirty="0">
              <a:latin typeface="+mj-lt"/>
            </a:endParaRPr>
          </a:p>
          <a:p>
            <a:pPr>
              <a:defRPr/>
            </a:pPr>
            <a:r>
              <a:rPr lang="en-US" sz="3000" dirty="0">
                <a:latin typeface="+mj-lt"/>
              </a:rPr>
              <a:t>Provide each with District template and forms for use</a:t>
            </a:r>
          </a:p>
        </p:txBody>
      </p:sp>
    </p:spTree>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a:extLst>
              <a:ext uri="{FF2B5EF4-FFF2-40B4-BE49-F238E27FC236}">
                <a16:creationId xmlns:a16="http://schemas.microsoft.com/office/drawing/2014/main" id="{D18E2D96-BE58-F7A5-99F9-1D34369790BE}"/>
              </a:ext>
            </a:extLst>
          </p:cNvPr>
          <p:cNvSpPr>
            <a:spLocks noGrp="1" noChangeArrowheads="1"/>
          </p:cNvSpPr>
          <p:nvPr>
            <p:ph type="title"/>
          </p:nvPr>
        </p:nvSpPr>
        <p:spPr/>
        <p:txBody>
          <a:bodyPr/>
          <a:lstStyle/>
          <a:p>
            <a:r>
              <a:rPr lang="en-US" altLang="en-US" b="1">
                <a:solidFill>
                  <a:srgbClr val="8E0000"/>
                </a:solidFill>
                <a:cs typeface="Arial" panose="020B0604020202020204" pitchFamily="34" charset="0"/>
                <a:sym typeface="Arial" panose="020B0604020202020204" pitchFamily="34" charset="0"/>
              </a:rPr>
              <a:t>Advise your Investigators to Plan, Plan, Plan</a:t>
            </a:r>
            <a:endParaRPr lang="en-US" altLang="en-US" b="1">
              <a:solidFill>
                <a:srgbClr val="8E0000"/>
              </a:solidFill>
            </a:endParaRPr>
          </a:p>
        </p:txBody>
      </p:sp>
      <p:sp>
        <p:nvSpPr>
          <p:cNvPr id="79875" name="Content Placeholder 2">
            <a:extLst>
              <a:ext uri="{FF2B5EF4-FFF2-40B4-BE49-F238E27FC236}">
                <a16:creationId xmlns:a16="http://schemas.microsoft.com/office/drawing/2014/main" id="{80053E5F-63A6-1C07-FE2B-4DFA25EF18A8}"/>
              </a:ext>
            </a:extLst>
          </p:cNvPr>
          <p:cNvSpPr>
            <a:spLocks noGrp="1" noChangeArrowheads="1"/>
          </p:cNvSpPr>
          <p:nvPr>
            <p:ph idx="1"/>
          </p:nvPr>
        </p:nvSpPr>
        <p:spPr>
          <a:xfrm>
            <a:off x="685800" y="1981200"/>
            <a:ext cx="7772400" cy="3962400"/>
          </a:xfrm>
        </p:spPr>
        <p:txBody>
          <a:bodyPr/>
          <a:lstStyle/>
          <a:p>
            <a:r>
              <a:rPr lang="en-US" altLang="en-US" sz="2600" dirty="0"/>
              <a:t>Map out a plan for investigation</a:t>
            </a:r>
          </a:p>
          <a:p>
            <a:r>
              <a:rPr lang="en-US" altLang="en-US" sz="2600" dirty="0"/>
              <a:t>Understand the allegations</a:t>
            </a:r>
          </a:p>
          <a:p>
            <a:r>
              <a:rPr lang="en-US" altLang="en-US" sz="2600" dirty="0"/>
              <a:t>Understand definition of sexual harassment to determine what elements must be established</a:t>
            </a:r>
          </a:p>
          <a:p>
            <a:r>
              <a:rPr lang="en-US" altLang="en-US" sz="2600" dirty="0"/>
              <a:t>Who to interview?  What documents must be gathered? Necessary for IT to run a server search? Need recordings from surveillance cameras?</a:t>
            </a:r>
          </a:p>
          <a:p>
            <a:endParaRPr lang="en-US" altLang="en-US" dirty="0"/>
          </a:p>
        </p:txBody>
      </p:sp>
    </p:spTree>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68F14DD-F461-E68A-8784-D2A32763D812}"/>
              </a:ext>
            </a:extLst>
          </p:cNvPr>
          <p:cNvSpPr>
            <a:spLocks noGrp="1"/>
          </p:cNvSpPr>
          <p:nvPr>
            <p:ph type="title"/>
          </p:nvPr>
        </p:nvSpPr>
        <p:spPr/>
        <p:txBody>
          <a:bodyPr/>
          <a:lstStyle/>
          <a:p>
            <a:pPr>
              <a:defRPr/>
            </a:pPr>
            <a:r>
              <a:rPr lang="en-US" dirty="0"/>
              <a:t>Title IX coordinator’s Fourth step</a:t>
            </a:r>
          </a:p>
        </p:txBody>
      </p:sp>
      <p:sp>
        <p:nvSpPr>
          <p:cNvPr id="81923" name="Text Placeholder 4">
            <a:extLst>
              <a:ext uri="{FF2B5EF4-FFF2-40B4-BE49-F238E27FC236}">
                <a16:creationId xmlns:a16="http://schemas.microsoft.com/office/drawing/2014/main" id="{DDB6692D-F18E-FCC4-8708-48CCE8DB899F}"/>
              </a:ext>
            </a:extLst>
          </p:cNvPr>
          <p:cNvSpPr>
            <a:spLocks noGrp="1" noChangeArrowheads="1"/>
          </p:cNvSpPr>
          <p:nvPr>
            <p:ph type="body" idx="1"/>
          </p:nvPr>
        </p:nvSpPr>
        <p:spPr/>
        <p:txBody>
          <a:bodyPr/>
          <a:lstStyle/>
          <a:p>
            <a:r>
              <a:rPr lang="en-US" altLang="en-US"/>
              <a:t>Informal resolution</a:t>
            </a:r>
          </a:p>
        </p:txBody>
      </p:sp>
    </p:spTree>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a:extLst>
              <a:ext uri="{FF2B5EF4-FFF2-40B4-BE49-F238E27FC236}">
                <a16:creationId xmlns:a16="http://schemas.microsoft.com/office/drawing/2014/main" id="{557E6A77-9DDF-61B0-DE13-D7C5AAF193C4}"/>
              </a:ext>
            </a:extLst>
          </p:cNvPr>
          <p:cNvSpPr>
            <a:spLocks noGrp="1" noChangeArrowheads="1"/>
          </p:cNvSpPr>
          <p:nvPr>
            <p:ph type="title"/>
          </p:nvPr>
        </p:nvSpPr>
        <p:spPr/>
        <p:txBody>
          <a:bodyPr/>
          <a:lstStyle/>
          <a:p>
            <a:r>
              <a:rPr lang="en-US" altLang="en-US" b="1">
                <a:solidFill>
                  <a:srgbClr val="8E0000"/>
                </a:solidFill>
              </a:rPr>
              <a:t>Informal Resolution</a:t>
            </a:r>
          </a:p>
        </p:txBody>
      </p:sp>
      <p:sp>
        <p:nvSpPr>
          <p:cNvPr id="82947" name="Content Placeholder 2">
            <a:extLst>
              <a:ext uri="{FF2B5EF4-FFF2-40B4-BE49-F238E27FC236}">
                <a16:creationId xmlns:a16="http://schemas.microsoft.com/office/drawing/2014/main" id="{A39ACA00-ECAA-794D-1A1A-A4988772B3B4}"/>
              </a:ext>
            </a:extLst>
          </p:cNvPr>
          <p:cNvSpPr>
            <a:spLocks noGrp="1" noChangeArrowheads="1"/>
          </p:cNvSpPr>
          <p:nvPr>
            <p:ph idx="1"/>
          </p:nvPr>
        </p:nvSpPr>
        <p:spPr>
          <a:xfrm>
            <a:off x="660400" y="1392238"/>
            <a:ext cx="7772400" cy="4419600"/>
          </a:xfrm>
        </p:spPr>
        <p:txBody>
          <a:bodyPr/>
          <a:lstStyle/>
          <a:p>
            <a:r>
              <a:rPr lang="en-US" altLang="en-US" sz="3400"/>
              <a:t>District is not required to use informal resolution, but if it choses to use it, then it is appropriate to offer if:</a:t>
            </a:r>
          </a:p>
          <a:p>
            <a:pPr lvl="1"/>
            <a:r>
              <a:rPr lang="en-US" altLang="en-US" sz="3000"/>
              <a:t>Formal Complaint has been filed</a:t>
            </a:r>
          </a:p>
          <a:p>
            <a:pPr lvl="1"/>
            <a:r>
              <a:rPr lang="en-US" altLang="en-US" sz="3000"/>
              <a:t>Both parties voluntarily agree to participate in writing</a:t>
            </a:r>
          </a:p>
          <a:p>
            <a:pPr lvl="1"/>
            <a:r>
              <a:rPr lang="en-US" altLang="en-US" sz="3000"/>
              <a:t>The respondent is NOT an employee and the complainant a student</a:t>
            </a:r>
          </a:p>
          <a:p>
            <a:pPr lvl="1"/>
            <a:endParaRPr lang="en-US" altLang="en-US"/>
          </a:p>
          <a:p>
            <a:endParaRPr lang="en-US" altLang="en-US" sz="3400"/>
          </a:p>
        </p:txBody>
      </p:sp>
    </p:spTree>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le 1">
            <a:extLst>
              <a:ext uri="{FF2B5EF4-FFF2-40B4-BE49-F238E27FC236}">
                <a16:creationId xmlns:a16="http://schemas.microsoft.com/office/drawing/2014/main" id="{A18E0957-172C-15EF-B005-36653BC888ED}"/>
              </a:ext>
            </a:extLst>
          </p:cNvPr>
          <p:cNvSpPr>
            <a:spLocks noGrp="1" noChangeArrowheads="1"/>
          </p:cNvSpPr>
          <p:nvPr>
            <p:ph type="title"/>
          </p:nvPr>
        </p:nvSpPr>
        <p:spPr/>
        <p:txBody>
          <a:bodyPr/>
          <a:lstStyle/>
          <a:p>
            <a:r>
              <a:rPr lang="en-US" altLang="en-US" b="1">
                <a:solidFill>
                  <a:srgbClr val="8E0000"/>
                </a:solidFill>
              </a:rPr>
              <a:t>Informal Resolution</a:t>
            </a:r>
          </a:p>
        </p:txBody>
      </p:sp>
      <p:sp>
        <p:nvSpPr>
          <p:cNvPr id="83971" name="Content Placeholder 2">
            <a:extLst>
              <a:ext uri="{FF2B5EF4-FFF2-40B4-BE49-F238E27FC236}">
                <a16:creationId xmlns:a16="http://schemas.microsoft.com/office/drawing/2014/main" id="{1920E2F2-F757-356B-859E-4D4A6F67D964}"/>
              </a:ext>
            </a:extLst>
          </p:cNvPr>
          <p:cNvSpPr>
            <a:spLocks noGrp="1" noChangeArrowheads="1"/>
          </p:cNvSpPr>
          <p:nvPr>
            <p:ph idx="1"/>
          </p:nvPr>
        </p:nvSpPr>
        <p:spPr>
          <a:xfrm>
            <a:off x="685800" y="1447800"/>
            <a:ext cx="7772400" cy="3962400"/>
          </a:xfrm>
        </p:spPr>
        <p:txBody>
          <a:bodyPr/>
          <a:lstStyle/>
          <a:p>
            <a:r>
              <a:rPr lang="en-US" altLang="en-US"/>
              <a:t>Cannot be required and either party can withdraw at any time</a:t>
            </a:r>
          </a:p>
          <a:p>
            <a:r>
              <a:rPr lang="en-US" altLang="en-US"/>
              <a:t>Process may include arbitration, mediation, or restorative justice</a:t>
            </a:r>
          </a:p>
          <a:p>
            <a:r>
              <a:rPr lang="en-US" altLang="en-US"/>
              <a:t>Decide what process the District will use and include that information in written notice of Formal Complaint</a:t>
            </a:r>
          </a:p>
          <a:p>
            <a:r>
              <a:rPr lang="en-US" altLang="en-US"/>
              <a:t>Must have reasonably prompt time frame to complete the process</a:t>
            </a:r>
          </a:p>
          <a:p>
            <a:endParaRPr lang="en-US" altLang="en-US"/>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B329DD79-040A-B5AD-5014-2E481B6FB2AB}"/>
              </a:ext>
            </a:extLst>
          </p:cNvPr>
          <p:cNvSpPr>
            <a:spLocks noGrp="1" noChangeArrowheads="1"/>
          </p:cNvSpPr>
          <p:nvPr>
            <p:ph type="title"/>
          </p:nvPr>
        </p:nvSpPr>
        <p:spPr/>
        <p:txBody>
          <a:bodyPr/>
          <a:lstStyle/>
          <a:p>
            <a:r>
              <a:rPr lang="en-US" altLang="en-US" b="1">
                <a:solidFill>
                  <a:srgbClr val="8E0000"/>
                </a:solidFill>
              </a:rPr>
              <a:t>Is it Deliberate Indifference?</a:t>
            </a:r>
          </a:p>
        </p:txBody>
      </p:sp>
      <p:sp>
        <p:nvSpPr>
          <p:cNvPr id="3" name="Content Placeholder 2">
            <a:extLst>
              <a:ext uri="{FF2B5EF4-FFF2-40B4-BE49-F238E27FC236}">
                <a16:creationId xmlns:a16="http://schemas.microsoft.com/office/drawing/2014/main" id="{2E0F33AA-7E37-AB72-FA68-2F18D40F83D0}"/>
              </a:ext>
            </a:extLst>
          </p:cNvPr>
          <p:cNvSpPr>
            <a:spLocks noGrp="1" noChangeArrowheads="1"/>
          </p:cNvSpPr>
          <p:nvPr>
            <p:ph idx="1"/>
          </p:nvPr>
        </p:nvSpPr>
        <p:spPr>
          <a:xfrm>
            <a:off x="838200" y="1828800"/>
            <a:ext cx="7772400" cy="3962400"/>
          </a:xfrm>
        </p:spPr>
        <p:txBody>
          <a:bodyPr/>
          <a:lstStyle/>
          <a:p>
            <a:pPr marL="0" indent="0">
              <a:buFontTx/>
              <a:buNone/>
            </a:pPr>
            <a:r>
              <a:rPr lang="en-US" altLang="en-US" sz="2400" dirty="0"/>
              <a:t>A high school student reports to her teacher and principal that she has been sexually harassed by a classmate on multiple occasions, providing specific details of the incidents. The school administration chooses not to investigate the matter, dismisses it as mere teasing, and does nothing to address the reported harassment.</a:t>
            </a:r>
          </a:p>
          <a:p>
            <a:pPr marL="0" indent="0">
              <a:buFontTx/>
              <a:buNone/>
            </a:pPr>
            <a:endParaRPr lang="en-US" altLang="en-US" sz="2400" dirty="0"/>
          </a:p>
          <a:p>
            <a:pPr marL="0" indent="0">
              <a:buFontTx/>
              <a:buNone/>
            </a:pPr>
            <a:r>
              <a:rPr lang="en-US" altLang="en-US" sz="2400" dirty="0"/>
              <a:t>Failure to Investigate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Title 1">
            <a:extLst>
              <a:ext uri="{FF2B5EF4-FFF2-40B4-BE49-F238E27FC236}">
                <a16:creationId xmlns:a16="http://schemas.microsoft.com/office/drawing/2014/main" id="{6E485BA4-BE1B-7BB8-8914-E7BEE0527BC6}"/>
              </a:ext>
            </a:extLst>
          </p:cNvPr>
          <p:cNvSpPr>
            <a:spLocks noGrp="1" noChangeArrowheads="1"/>
          </p:cNvSpPr>
          <p:nvPr>
            <p:ph type="title"/>
          </p:nvPr>
        </p:nvSpPr>
        <p:spPr/>
        <p:txBody>
          <a:bodyPr/>
          <a:lstStyle/>
          <a:p>
            <a:r>
              <a:rPr lang="en-US" altLang="en-US" b="1">
                <a:solidFill>
                  <a:srgbClr val="8E0000"/>
                </a:solidFill>
              </a:rPr>
              <a:t>Informal Resolution</a:t>
            </a:r>
          </a:p>
        </p:txBody>
      </p:sp>
      <p:sp>
        <p:nvSpPr>
          <p:cNvPr id="84995" name="Content Placeholder 2">
            <a:extLst>
              <a:ext uri="{FF2B5EF4-FFF2-40B4-BE49-F238E27FC236}">
                <a16:creationId xmlns:a16="http://schemas.microsoft.com/office/drawing/2014/main" id="{8E878C50-AB0D-5332-9C16-2A6DC3550516}"/>
              </a:ext>
            </a:extLst>
          </p:cNvPr>
          <p:cNvSpPr>
            <a:spLocks noGrp="1" noChangeArrowheads="1"/>
          </p:cNvSpPr>
          <p:nvPr>
            <p:ph idx="1"/>
          </p:nvPr>
        </p:nvSpPr>
        <p:spPr>
          <a:xfrm>
            <a:off x="685800" y="1417638"/>
            <a:ext cx="7772400" cy="3962400"/>
          </a:xfrm>
        </p:spPr>
        <p:txBody>
          <a:bodyPr/>
          <a:lstStyle/>
          <a:p>
            <a:r>
              <a:rPr lang="en-US" altLang="en-US" sz="3000"/>
              <a:t>Decide whether confidentiality can be a term of an informal resolution and include that information in written notice</a:t>
            </a:r>
          </a:p>
          <a:p>
            <a:r>
              <a:rPr lang="en-US" altLang="en-US" sz="3000"/>
              <a:t>If the informal resolution facilitator may be called as a witness in investigation, must disclose that possibility to the parties in the written notice</a:t>
            </a:r>
          </a:p>
          <a:p>
            <a:r>
              <a:rPr lang="en-US" altLang="en-US" sz="3000"/>
              <a:t>Facilitator must not have a conflict of interest, must be trained in these regulations, and must be free of bias</a:t>
            </a:r>
          </a:p>
          <a:p>
            <a:endParaRPr lang="en-US" altLang="en-US"/>
          </a:p>
          <a:p>
            <a:endParaRPr lang="en-US" altLang="en-US" sz="3000"/>
          </a:p>
          <a:p>
            <a:endParaRPr lang="en-US" altLang="en-US"/>
          </a:p>
        </p:txBody>
      </p:sp>
    </p:spTree>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a:extLst>
              <a:ext uri="{FF2B5EF4-FFF2-40B4-BE49-F238E27FC236}">
                <a16:creationId xmlns:a16="http://schemas.microsoft.com/office/drawing/2014/main" id="{79E78909-AC51-D31B-40D3-72530C8142E7}"/>
              </a:ext>
            </a:extLst>
          </p:cNvPr>
          <p:cNvSpPr>
            <a:spLocks noGrp="1" noChangeArrowheads="1"/>
          </p:cNvSpPr>
          <p:nvPr>
            <p:ph type="title"/>
          </p:nvPr>
        </p:nvSpPr>
        <p:spPr/>
        <p:txBody>
          <a:bodyPr/>
          <a:lstStyle/>
          <a:p>
            <a:r>
              <a:rPr lang="en-US" altLang="en-US" b="1">
                <a:solidFill>
                  <a:srgbClr val="8E0000"/>
                </a:solidFill>
              </a:rPr>
              <a:t>Informal Resolution</a:t>
            </a:r>
          </a:p>
        </p:txBody>
      </p:sp>
      <p:sp>
        <p:nvSpPr>
          <p:cNvPr id="86019" name="Content Placeholder 2">
            <a:extLst>
              <a:ext uri="{FF2B5EF4-FFF2-40B4-BE49-F238E27FC236}">
                <a16:creationId xmlns:a16="http://schemas.microsoft.com/office/drawing/2014/main" id="{2D249418-2787-53E5-DC7D-0C5F427FCAE3}"/>
              </a:ext>
            </a:extLst>
          </p:cNvPr>
          <p:cNvSpPr>
            <a:spLocks noGrp="1" noChangeArrowheads="1"/>
          </p:cNvSpPr>
          <p:nvPr>
            <p:ph idx="1"/>
          </p:nvPr>
        </p:nvSpPr>
        <p:spPr>
          <a:xfrm>
            <a:off x="685800" y="1417638"/>
            <a:ext cx="7772400" cy="3962400"/>
          </a:xfrm>
        </p:spPr>
        <p:txBody>
          <a:bodyPr/>
          <a:lstStyle/>
          <a:p>
            <a:r>
              <a:rPr lang="en-US" altLang="en-US"/>
              <a:t>Suggested that facilitator be trained in mediating sexual harassment situations</a:t>
            </a:r>
          </a:p>
          <a:p>
            <a:r>
              <a:rPr lang="en-US" altLang="en-US"/>
              <a:t>Be aware of power dynamics when implementing an informal resolution</a:t>
            </a:r>
          </a:p>
          <a:p>
            <a:pPr lvl="1"/>
            <a:r>
              <a:rPr lang="en-US" altLang="en-US" sz="3000"/>
              <a:t>Should there be a face-to-face meeting?</a:t>
            </a:r>
          </a:p>
          <a:p>
            <a:pPr lvl="1"/>
            <a:r>
              <a:rPr lang="en-US" altLang="en-US" sz="3000"/>
              <a:t>Is someone manifesting signs of trauma?</a:t>
            </a:r>
          </a:p>
          <a:p>
            <a:pPr lvl="1"/>
            <a:r>
              <a:rPr lang="en-US" altLang="en-US" sz="3000"/>
              <a:t>Should facilitator press parties on facts?</a:t>
            </a:r>
          </a:p>
          <a:p>
            <a:endParaRPr lang="en-US" altLang="en-US" sz="2800"/>
          </a:p>
        </p:txBody>
      </p:sp>
    </p:spTree>
  </p:cSld>
  <p:clrMapOvr>
    <a:masterClrMapping/>
  </p:clrMapOvr>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Title 1">
            <a:extLst>
              <a:ext uri="{FF2B5EF4-FFF2-40B4-BE49-F238E27FC236}">
                <a16:creationId xmlns:a16="http://schemas.microsoft.com/office/drawing/2014/main" id="{836FD53B-828F-1DB2-467F-75BC7D729B5C}"/>
              </a:ext>
            </a:extLst>
          </p:cNvPr>
          <p:cNvSpPr>
            <a:spLocks noGrp="1" noChangeArrowheads="1"/>
          </p:cNvSpPr>
          <p:nvPr>
            <p:ph type="title"/>
          </p:nvPr>
        </p:nvSpPr>
        <p:spPr/>
        <p:txBody>
          <a:bodyPr/>
          <a:lstStyle/>
          <a:p>
            <a:r>
              <a:rPr lang="en-US" altLang="en-US" b="1">
                <a:solidFill>
                  <a:srgbClr val="8E0000"/>
                </a:solidFill>
              </a:rPr>
              <a:t>Informal Resolution</a:t>
            </a:r>
          </a:p>
        </p:txBody>
      </p:sp>
      <p:sp>
        <p:nvSpPr>
          <p:cNvPr id="87043" name="Content Placeholder 2">
            <a:extLst>
              <a:ext uri="{FF2B5EF4-FFF2-40B4-BE49-F238E27FC236}">
                <a16:creationId xmlns:a16="http://schemas.microsoft.com/office/drawing/2014/main" id="{86FA0BDC-CB7B-8D1A-762C-0DEB0EEDE170}"/>
              </a:ext>
            </a:extLst>
          </p:cNvPr>
          <p:cNvSpPr>
            <a:spLocks noGrp="1" noChangeArrowheads="1"/>
          </p:cNvSpPr>
          <p:nvPr>
            <p:ph idx="1"/>
          </p:nvPr>
        </p:nvSpPr>
        <p:spPr/>
        <p:txBody>
          <a:bodyPr/>
          <a:lstStyle/>
          <a:p>
            <a:pPr marL="0" indent="0">
              <a:buFontTx/>
              <a:buNone/>
            </a:pPr>
            <a:r>
              <a:rPr lang="en-US" altLang="en-US" sz="3600"/>
              <a:t>Outcome of a successful informal resolution may include:</a:t>
            </a:r>
          </a:p>
          <a:p>
            <a:pPr lvl="1"/>
            <a:r>
              <a:rPr lang="en-US" altLang="en-US" sz="3200"/>
              <a:t>Continuation of supportive measures</a:t>
            </a:r>
          </a:p>
          <a:p>
            <a:pPr lvl="1"/>
            <a:r>
              <a:rPr lang="en-US" altLang="en-US" sz="3200"/>
              <a:t>Discipline for a respondent</a:t>
            </a:r>
          </a:p>
          <a:p>
            <a:pPr lvl="1"/>
            <a:r>
              <a:rPr lang="en-US" altLang="en-US" sz="3200"/>
              <a:t>Other agreements made between the parties</a:t>
            </a:r>
          </a:p>
        </p:txBody>
      </p:sp>
    </p:spTree>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1">
            <a:extLst>
              <a:ext uri="{FF2B5EF4-FFF2-40B4-BE49-F238E27FC236}">
                <a16:creationId xmlns:a16="http://schemas.microsoft.com/office/drawing/2014/main" id="{A080928E-C3EA-2E03-5046-21CEB7B28FB1}"/>
              </a:ext>
            </a:extLst>
          </p:cNvPr>
          <p:cNvSpPr>
            <a:spLocks noGrp="1" noChangeArrowheads="1"/>
          </p:cNvSpPr>
          <p:nvPr>
            <p:ph type="title"/>
          </p:nvPr>
        </p:nvSpPr>
        <p:spPr/>
        <p:txBody>
          <a:bodyPr/>
          <a:lstStyle/>
          <a:p>
            <a:r>
              <a:rPr lang="en-US" altLang="en-US" b="1">
                <a:solidFill>
                  <a:srgbClr val="8E0000"/>
                </a:solidFill>
              </a:rPr>
              <a:t>Informal Resolution</a:t>
            </a:r>
          </a:p>
        </p:txBody>
      </p:sp>
      <p:sp>
        <p:nvSpPr>
          <p:cNvPr id="88067" name="Content Placeholder 2">
            <a:extLst>
              <a:ext uri="{FF2B5EF4-FFF2-40B4-BE49-F238E27FC236}">
                <a16:creationId xmlns:a16="http://schemas.microsoft.com/office/drawing/2014/main" id="{0B1AF25D-16F0-8E4D-356B-5C56DF49FBE6}"/>
              </a:ext>
            </a:extLst>
          </p:cNvPr>
          <p:cNvSpPr>
            <a:spLocks noGrp="1" noChangeArrowheads="1"/>
          </p:cNvSpPr>
          <p:nvPr>
            <p:ph idx="1"/>
          </p:nvPr>
        </p:nvSpPr>
        <p:spPr/>
        <p:txBody>
          <a:bodyPr/>
          <a:lstStyle/>
          <a:p>
            <a:r>
              <a:rPr lang="en-US" altLang="en-US" sz="3600"/>
              <a:t>Terms of resolution should be negotiated in good faith, be in writing, and include language regarding enforceability</a:t>
            </a:r>
          </a:p>
          <a:p>
            <a:r>
              <a:rPr lang="en-US" altLang="en-US" sz="3600"/>
              <a:t>If successful, results in a dismissal of the Formal Complaint without adjudication</a:t>
            </a:r>
          </a:p>
          <a:p>
            <a:endParaRPr lang="en-US" altLang="en-US" sz="3600"/>
          </a:p>
        </p:txBody>
      </p:sp>
    </p:spTree>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00F698-5AA4-31E4-7F28-C641DD621D6D}"/>
              </a:ext>
            </a:extLst>
          </p:cNvPr>
          <p:cNvSpPr>
            <a:spLocks noGrp="1"/>
          </p:cNvSpPr>
          <p:nvPr>
            <p:ph type="title"/>
          </p:nvPr>
        </p:nvSpPr>
        <p:spPr/>
        <p:txBody>
          <a:bodyPr/>
          <a:lstStyle/>
          <a:p>
            <a:pPr>
              <a:defRPr/>
            </a:pPr>
            <a:r>
              <a:rPr lang="en-US" dirty="0"/>
              <a:t>Title IX coordinator’s Fifth step</a:t>
            </a:r>
          </a:p>
        </p:txBody>
      </p:sp>
      <p:sp>
        <p:nvSpPr>
          <p:cNvPr id="89091" name="Text Placeholder 4">
            <a:extLst>
              <a:ext uri="{FF2B5EF4-FFF2-40B4-BE49-F238E27FC236}">
                <a16:creationId xmlns:a16="http://schemas.microsoft.com/office/drawing/2014/main" id="{57072262-84D3-F96A-DD7E-61875AF1AAA0}"/>
              </a:ext>
            </a:extLst>
          </p:cNvPr>
          <p:cNvSpPr>
            <a:spLocks noGrp="1" noChangeArrowheads="1"/>
          </p:cNvSpPr>
          <p:nvPr>
            <p:ph type="body" idx="1"/>
          </p:nvPr>
        </p:nvSpPr>
        <p:spPr/>
        <p:txBody>
          <a:bodyPr/>
          <a:lstStyle/>
          <a:p>
            <a:r>
              <a:rPr lang="en-US" altLang="en-US"/>
              <a:t>Investigation </a:t>
            </a:r>
          </a:p>
        </p:txBody>
      </p:sp>
    </p:spTree>
  </p:cSld>
  <p:clrMapOvr>
    <a:masterClrMapping/>
  </p:clrMapOvr>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itle 1">
            <a:extLst>
              <a:ext uri="{FF2B5EF4-FFF2-40B4-BE49-F238E27FC236}">
                <a16:creationId xmlns:a16="http://schemas.microsoft.com/office/drawing/2014/main" id="{3CE56D86-3E16-B626-6025-4EEC1443AF0B}"/>
              </a:ext>
            </a:extLst>
          </p:cNvPr>
          <p:cNvSpPr>
            <a:spLocks noGrp="1" noChangeArrowheads="1"/>
          </p:cNvSpPr>
          <p:nvPr>
            <p:ph type="title"/>
          </p:nvPr>
        </p:nvSpPr>
        <p:spPr/>
        <p:txBody>
          <a:bodyPr/>
          <a:lstStyle/>
          <a:p>
            <a:r>
              <a:rPr lang="en-US" altLang="en-US" b="1">
                <a:solidFill>
                  <a:srgbClr val="8E0000"/>
                </a:solidFill>
              </a:rPr>
              <a:t>Assignment to Investigator</a:t>
            </a:r>
          </a:p>
        </p:txBody>
      </p:sp>
      <p:sp>
        <p:nvSpPr>
          <p:cNvPr id="90115" name="Content Placeholder 2">
            <a:extLst>
              <a:ext uri="{FF2B5EF4-FFF2-40B4-BE49-F238E27FC236}">
                <a16:creationId xmlns:a16="http://schemas.microsoft.com/office/drawing/2014/main" id="{A364E4BB-9B59-FAAE-88BE-7AABD99FD2B3}"/>
              </a:ext>
            </a:extLst>
          </p:cNvPr>
          <p:cNvSpPr>
            <a:spLocks noGrp="1" noChangeArrowheads="1"/>
          </p:cNvSpPr>
          <p:nvPr>
            <p:ph idx="1"/>
          </p:nvPr>
        </p:nvSpPr>
        <p:spPr/>
        <p:txBody>
          <a:bodyPr/>
          <a:lstStyle/>
          <a:p>
            <a:r>
              <a:rPr lang="en-US" altLang="en-US" dirty="0"/>
              <a:t>If you are not going to investigate, assign to a trained investigator</a:t>
            </a:r>
          </a:p>
          <a:p>
            <a:r>
              <a:rPr lang="en-US" altLang="en-US" dirty="0"/>
              <a:t>Ensure that investigator does not have a conflict of interest</a:t>
            </a:r>
          </a:p>
          <a:p>
            <a:r>
              <a:rPr lang="en-US" altLang="en-US" dirty="0"/>
              <a:t>Continue to monitor deadlines and be a resource to the investigator (definition of sexual harassment, course of investigation, etc.)</a:t>
            </a:r>
          </a:p>
          <a:p>
            <a:endParaRPr lang="en-US" altLang="en-US" dirty="0"/>
          </a:p>
        </p:txBody>
      </p:sp>
    </p:spTree>
  </p:cSld>
  <p:clrMapOvr>
    <a:masterClrMapping/>
  </p:clrMapOv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FA0A79B-3693-4C53-0B65-A7130C136F49}"/>
              </a:ext>
            </a:extLst>
          </p:cNvPr>
          <p:cNvSpPr>
            <a:spLocks noGrp="1"/>
          </p:cNvSpPr>
          <p:nvPr>
            <p:ph type="title"/>
          </p:nvPr>
        </p:nvSpPr>
        <p:spPr/>
        <p:txBody>
          <a:bodyPr/>
          <a:lstStyle/>
          <a:p>
            <a:pPr>
              <a:defRPr/>
            </a:pPr>
            <a:r>
              <a:rPr lang="en-US" dirty="0"/>
              <a:t>Title ix coordinator’s sixth step</a:t>
            </a:r>
          </a:p>
        </p:txBody>
      </p:sp>
      <p:sp>
        <p:nvSpPr>
          <p:cNvPr id="91139" name="Text Placeholder 4">
            <a:extLst>
              <a:ext uri="{FF2B5EF4-FFF2-40B4-BE49-F238E27FC236}">
                <a16:creationId xmlns:a16="http://schemas.microsoft.com/office/drawing/2014/main" id="{B1A25712-F8C5-AA5B-6D52-55C4991C7B4E}"/>
              </a:ext>
            </a:extLst>
          </p:cNvPr>
          <p:cNvSpPr>
            <a:spLocks noGrp="1" noChangeArrowheads="1"/>
          </p:cNvSpPr>
          <p:nvPr>
            <p:ph type="body" idx="1"/>
          </p:nvPr>
        </p:nvSpPr>
        <p:spPr/>
        <p:txBody>
          <a:bodyPr/>
          <a:lstStyle/>
          <a:p>
            <a:r>
              <a:rPr lang="en-US" altLang="en-US"/>
              <a:t>Remedies and Wrapping Up</a:t>
            </a:r>
          </a:p>
        </p:txBody>
      </p:sp>
    </p:spTree>
  </p:cSld>
  <p:clrMapOvr>
    <a:masterClrMapping/>
  </p:clrMapOv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a:extLst>
              <a:ext uri="{FF2B5EF4-FFF2-40B4-BE49-F238E27FC236}">
                <a16:creationId xmlns:a16="http://schemas.microsoft.com/office/drawing/2014/main" id="{40E14FCB-FAD4-1E7D-CF42-E54C544E1F7D}"/>
              </a:ext>
            </a:extLst>
          </p:cNvPr>
          <p:cNvSpPr>
            <a:spLocks noGrp="1" noChangeArrowheads="1"/>
          </p:cNvSpPr>
          <p:nvPr>
            <p:ph type="title"/>
          </p:nvPr>
        </p:nvSpPr>
        <p:spPr/>
        <p:txBody>
          <a:bodyPr/>
          <a:lstStyle/>
          <a:p>
            <a:r>
              <a:rPr lang="en-US" altLang="en-US" b="1">
                <a:solidFill>
                  <a:srgbClr val="8E0000"/>
                </a:solidFill>
              </a:rPr>
              <a:t>Remedies</a:t>
            </a:r>
          </a:p>
        </p:txBody>
      </p:sp>
      <p:sp>
        <p:nvSpPr>
          <p:cNvPr id="92163" name="Content Placeholder 2">
            <a:extLst>
              <a:ext uri="{FF2B5EF4-FFF2-40B4-BE49-F238E27FC236}">
                <a16:creationId xmlns:a16="http://schemas.microsoft.com/office/drawing/2014/main" id="{F4E5ED41-011A-54D0-8909-55C9E9516A19}"/>
              </a:ext>
            </a:extLst>
          </p:cNvPr>
          <p:cNvSpPr>
            <a:spLocks noGrp="1" noChangeArrowheads="1"/>
          </p:cNvSpPr>
          <p:nvPr>
            <p:ph idx="1"/>
          </p:nvPr>
        </p:nvSpPr>
        <p:spPr/>
        <p:txBody>
          <a:bodyPr/>
          <a:lstStyle/>
          <a:p>
            <a:r>
              <a:rPr lang="en-US" altLang="en-US"/>
              <a:t>If there was a determination of responsibility, you will play a role in implementing remedies</a:t>
            </a:r>
          </a:p>
          <a:p>
            <a:r>
              <a:rPr lang="en-US" altLang="en-US"/>
              <a:t>If there was a determination of non-responsibility, continue to provide supportive measures as needed</a:t>
            </a:r>
          </a:p>
          <a:p>
            <a:r>
              <a:rPr lang="en-US" altLang="en-US"/>
              <a:t>Continue to be a resource for both parties as needed </a:t>
            </a:r>
          </a:p>
        </p:txBody>
      </p:sp>
    </p:spTree>
  </p:cSld>
  <p:clrMapOvr>
    <a:masterClrMapping/>
  </p:clrMapOvr>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a:extLst>
              <a:ext uri="{FF2B5EF4-FFF2-40B4-BE49-F238E27FC236}">
                <a16:creationId xmlns:a16="http://schemas.microsoft.com/office/drawing/2014/main" id="{BD2AA114-435C-A787-1EBA-135523E310F2}"/>
              </a:ext>
            </a:extLst>
          </p:cNvPr>
          <p:cNvSpPr>
            <a:spLocks noGrp="1" noChangeArrowheads="1"/>
          </p:cNvSpPr>
          <p:nvPr>
            <p:ph type="title"/>
          </p:nvPr>
        </p:nvSpPr>
        <p:spPr/>
        <p:txBody>
          <a:bodyPr/>
          <a:lstStyle/>
          <a:p>
            <a:r>
              <a:rPr lang="en-US" altLang="en-US" b="1">
                <a:solidFill>
                  <a:srgbClr val="8E0000"/>
                </a:solidFill>
              </a:rPr>
              <a:t>Appeals</a:t>
            </a:r>
          </a:p>
        </p:txBody>
      </p:sp>
      <p:sp>
        <p:nvSpPr>
          <p:cNvPr id="58371" name="Content Placeholder 2">
            <a:extLst>
              <a:ext uri="{FF2B5EF4-FFF2-40B4-BE49-F238E27FC236}">
                <a16:creationId xmlns:a16="http://schemas.microsoft.com/office/drawing/2014/main" id="{BF1FBB6F-BB4C-D65D-84F5-6F73BE49F165}"/>
              </a:ext>
            </a:extLst>
          </p:cNvPr>
          <p:cNvSpPr>
            <a:spLocks noGrp="1" noChangeArrowheads="1"/>
          </p:cNvSpPr>
          <p:nvPr>
            <p:ph idx="1"/>
          </p:nvPr>
        </p:nvSpPr>
        <p:spPr/>
        <p:txBody>
          <a:bodyPr/>
          <a:lstStyle/>
          <a:p>
            <a:pPr marL="0" indent="0">
              <a:buFontTx/>
              <a:buNone/>
              <a:defRPr/>
            </a:pPr>
            <a:r>
              <a:rPr lang="en-US" altLang="en-US" sz="2500" dirty="0"/>
              <a:t>The Final Regulations require at least three grounds for appeals: </a:t>
            </a:r>
          </a:p>
          <a:p>
            <a:pPr marL="0" indent="0">
              <a:buFontTx/>
              <a:buNone/>
              <a:defRPr/>
            </a:pPr>
            <a:endParaRPr lang="en-US" altLang="en-US" sz="2500" dirty="0"/>
          </a:p>
          <a:p>
            <a:pPr>
              <a:defRPr/>
            </a:pPr>
            <a:r>
              <a:rPr lang="en-US" altLang="en-US" sz="2000" dirty="0"/>
              <a:t>Procedural irregularity that affected the outcome;</a:t>
            </a:r>
          </a:p>
          <a:p>
            <a:pPr>
              <a:defRPr/>
            </a:pPr>
            <a:endParaRPr lang="en-US" altLang="en-US" sz="2000" dirty="0"/>
          </a:p>
          <a:p>
            <a:pPr>
              <a:defRPr/>
            </a:pPr>
            <a:r>
              <a:rPr lang="en-US" altLang="en-US" sz="2000" dirty="0"/>
              <a:t>New evidence that was not reasonably available at the time the determination regarding responsibility or dismissal was made, that could affect the outcome; and </a:t>
            </a:r>
          </a:p>
          <a:p>
            <a:pPr marL="0" indent="0">
              <a:buFontTx/>
              <a:buNone/>
              <a:defRPr/>
            </a:pPr>
            <a:endParaRPr lang="en-US" altLang="en-US" sz="2000" dirty="0"/>
          </a:p>
          <a:p>
            <a:pPr>
              <a:defRPr/>
            </a:pPr>
            <a:r>
              <a:rPr lang="en-US" altLang="en-US" sz="2000" dirty="0"/>
              <a:t>The Title IX Coordinator, investigator(s), and/or Hearing Panelists had a conflict of interest or bias for or against Complainants or Respondents generally or the individual Complainant or Respondent that affected the outcome.</a:t>
            </a:r>
          </a:p>
        </p:txBody>
      </p:sp>
    </p:spTree>
  </p:cSld>
  <p:clrMapOvr>
    <a:masterClrMapping/>
  </p:clrMapOvr>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a:extLst>
              <a:ext uri="{FF2B5EF4-FFF2-40B4-BE49-F238E27FC236}">
                <a16:creationId xmlns:a16="http://schemas.microsoft.com/office/drawing/2014/main" id="{FF93C4D8-7B58-B54E-0B8D-818FAA210746}"/>
              </a:ext>
            </a:extLst>
          </p:cNvPr>
          <p:cNvSpPr>
            <a:spLocks noGrp="1" noChangeArrowheads="1"/>
          </p:cNvSpPr>
          <p:nvPr>
            <p:ph type="title"/>
          </p:nvPr>
        </p:nvSpPr>
        <p:spPr/>
        <p:txBody>
          <a:bodyPr/>
          <a:lstStyle/>
          <a:p>
            <a:r>
              <a:rPr lang="en-US" altLang="en-US" b="1">
                <a:solidFill>
                  <a:srgbClr val="8E0000"/>
                </a:solidFill>
              </a:rPr>
              <a:t>Appeals</a:t>
            </a:r>
          </a:p>
        </p:txBody>
      </p:sp>
      <p:sp>
        <p:nvSpPr>
          <p:cNvPr id="58371" name="Content Placeholder 2">
            <a:extLst>
              <a:ext uri="{FF2B5EF4-FFF2-40B4-BE49-F238E27FC236}">
                <a16:creationId xmlns:a16="http://schemas.microsoft.com/office/drawing/2014/main" id="{272A36B6-FCFC-6BB9-EDBA-565805BBE5A2}"/>
              </a:ext>
            </a:extLst>
          </p:cNvPr>
          <p:cNvSpPr>
            <a:spLocks noGrp="1" noChangeArrowheads="1"/>
          </p:cNvSpPr>
          <p:nvPr>
            <p:ph idx="1"/>
          </p:nvPr>
        </p:nvSpPr>
        <p:spPr/>
        <p:txBody>
          <a:bodyPr/>
          <a:lstStyle/>
          <a:p>
            <a:pPr marL="0" indent="0">
              <a:buFontTx/>
              <a:buNone/>
              <a:defRPr/>
            </a:pPr>
            <a:r>
              <a:rPr lang="en-US" altLang="en-US" sz="2500" dirty="0"/>
              <a:t>The Final Regulations require at least three grounds for appeals: </a:t>
            </a:r>
          </a:p>
          <a:p>
            <a:pPr marL="0" indent="0">
              <a:buFontTx/>
              <a:buNone/>
              <a:defRPr/>
            </a:pPr>
            <a:endParaRPr lang="en-US" altLang="en-US" sz="2500" dirty="0"/>
          </a:p>
          <a:p>
            <a:pPr>
              <a:defRPr/>
            </a:pPr>
            <a:r>
              <a:rPr lang="en-US" altLang="en-US" sz="2000" dirty="0"/>
              <a:t>Schools may offer additional bases for appeal equally to both parties, such as to allow for an appeal on the severity or proportionality of the sanction. §106.45(b)(8)(ii).</a:t>
            </a:r>
          </a:p>
          <a:p>
            <a:pPr>
              <a:defRPr/>
            </a:pPr>
            <a:endParaRPr lang="en-US" altLang="en-US" sz="2000" dirty="0"/>
          </a:p>
          <a:p>
            <a:pPr>
              <a:defRPr/>
            </a:pPr>
            <a:r>
              <a:rPr lang="en-US" altLang="en-US" sz="2000" dirty="0"/>
              <a:t>Allowing an appeal to challenge the remedies imposed is not necessary per OCR.  (Preamble, p. 940 (Federal Register version)).</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F543C8AB-C7D7-6575-E63C-14D32A10CFA0}"/>
              </a:ext>
            </a:extLst>
          </p:cNvPr>
          <p:cNvSpPr>
            <a:spLocks noGrp="1" noChangeArrowheads="1"/>
          </p:cNvSpPr>
          <p:nvPr>
            <p:ph type="title"/>
          </p:nvPr>
        </p:nvSpPr>
        <p:spPr/>
        <p:txBody>
          <a:bodyPr/>
          <a:lstStyle/>
          <a:p>
            <a:r>
              <a:rPr lang="en-US" altLang="en-US" b="1">
                <a:solidFill>
                  <a:srgbClr val="8E0000"/>
                </a:solidFill>
              </a:rPr>
              <a:t>Is it Deliberate Indifference?</a:t>
            </a:r>
          </a:p>
        </p:txBody>
      </p:sp>
      <p:sp>
        <p:nvSpPr>
          <p:cNvPr id="3" name="Content Placeholder 2">
            <a:extLst>
              <a:ext uri="{FF2B5EF4-FFF2-40B4-BE49-F238E27FC236}">
                <a16:creationId xmlns:a16="http://schemas.microsoft.com/office/drawing/2014/main" id="{D94F1821-CA5F-7564-7652-93D485753565}"/>
              </a:ext>
            </a:extLst>
          </p:cNvPr>
          <p:cNvSpPr>
            <a:spLocks noGrp="1" noChangeArrowheads="1"/>
          </p:cNvSpPr>
          <p:nvPr>
            <p:ph idx="1"/>
          </p:nvPr>
        </p:nvSpPr>
        <p:spPr>
          <a:xfrm>
            <a:off x="685800" y="1752600"/>
            <a:ext cx="7772400" cy="3962400"/>
          </a:xfrm>
        </p:spPr>
        <p:txBody>
          <a:bodyPr/>
          <a:lstStyle/>
          <a:p>
            <a:pPr marL="0" indent="0">
              <a:buFontTx/>
              <a:buNone/>
            </a:pPr>
            <a:r>
              <a:rPr lang="en-US" altLang="en-US" sz="2400"/>
              <a:t>A middle school student informs the school counselor about ongoing bullying, which includes sexist and derogatory comments about her gender. Despite the counselor's awareness of the complaints, no action is taken to stop the bullying or protect the student from further harm.</a:t>
            </a:r>
          </a:p>
          <a:p>
            <a:pPr marL="0" indent="0">
              <a:buFontTx/>
              <a:buNone/>
            </a:pPr>
            <a:endParaRPr lang="en-US" altLang="en-US" sz="2400"/>
          </a:p>
          <a:p>
            <a:pPr marL="0" indent="0">
              <a:buFontTx/>
              <a:buNone/>
            </a:pPr>
            <a:r>
              <a:rPr lang="en-US" altLang="en-US" sz="2400"/>
              <a:t>Ignoring Complaints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a:extLst>
              <a:ext uri="{FF2B5EF4-FFF2-40B4-BE49-F238E27FC236}">
                <a16:creationId xmlns:a16="http://schemas.microsoft.com/office/drawing/2014/main" id="{2CD7081B-5B0A-FA05-EECF-30DA45F19A8D}"/>
              </a:ext>
            </a:extLst>
          </p:cNvPr>
          <p:cNvSpPr>
            <a:spLocks noGrp="1" noChangeArrowheads="1"/>
          </p:cNvSpPr>
          <p:nvPr>
            <p:ph type="title"/>
          </p:nvPr>
        </p:nvSpPr>
        <p:spPr/>
        <p:txBody>
          <a:bodyPr/>
          <a:lstStyle/>
          <a:p>
            <a:r>
              <a:rPr lang="en-US" altLang="en-US" b="1">
                <a:solidFill>
                  <a:srgbClr val="8E0000"/>
                </a:solidFill>
              </a:rPr>
              <a:t>Appeals</a:t>
            </a:r>
          </a:p>
        </p:txBody>
      </p:sp>
      <p:sp>
        <p:nvSpPr>
          <p:cNvPr id="58371" name="Content Placeholder 2">
            <a:extLst>
              <a:ext uri="{FF2B5EF4-FFF2-40B4-BE49-F238E27FC236}">
                <a16:creationId xmlns:a16="http://schemas.microsoft.com/office/drawing/2014/main" id="{9C073FD3-9015-A55F-F9B2-CF784DFEF968}"/>
              </a:ext>
            </a:extLst>
          </p:cNvPr>
          <p:cNvSpPr>
            <a:spLocks noGrp="1" noChangeArrowheads="1"/>
          </p:cNvSpPr>
          <p:nvPr>
            <p:ph idx="1"/>
          </p:nvPr>
        </p:nvSpPr>
        <p:spPr/>
        <p:txBody>
          <a:bodyPr/>
          <a:lstStyle/>
          <a:p>
            <a:pPr marL="0" indent="0">
              <a:buFontTx/>
              <a:buNone/>
              <a:defRPr/>
            </a:pPr>
            <a:r>
              <a:rPr lang="en-US" altLang="en-US" dirty="0"/>
              <a:t>A school must: </a:t>
            </a:r>
          </a:p>
          <a:p>
            <a:pPr>
              <a:defRPr/>
            </a:pPr>
            <a:r>
              <a:rPr lang="en-US" altLang="en-US" sz="2500" dirty="0"/>
              <a:t>Notify the other party in writing when an appeal is filed and implement appeal procedures equally for both parties;</a:t>
            </a:r>
          </a:p>
          <a:p>
            <a:pPr>
              <a:defRPr/>
            </a:pPr>
            <a:r>
              <a:rPr lang="en-US" altLang="en-US" sz="2500" dirty="0"/>
              <a:t>Ensure that the decision-maker(s) for the appeal is not the same person as the decision-maker(s) that reached the determination regarding responsibility or dismissal, the investigator or the Title IX Coordinator;-Decision-maker(s) for the appeal can be a single Appeal Officer or an Appeal Panel.</a:t>
            </a:r>
          </a:p>
        </p:txBody>
      </p:sp>
    </p:spTree>
  </p:cSld>
  <p:clrMapOvr>
    <a:masterClrMapping/>
  </p:clrMapOvr>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a:extLst>
              <a:ext uri="{FF2B5EF4-FFF2-40B4-BE49-F238E27FC236}">
                <a16:creationId xmlns:a16="http://schemas.microsoft.com/office/drawing/2014/main" id="{7D394027-7E97-4829-D9F7-F681DE051518}"/>
              </a:ext>
            </a:extLst>
          </p:cNvPr>
          <p:cNvSpPr>
            <a:spLocks noGrp="1" noChangeArrowheads="1"/>
          </p:cNvSpPr>
          <p:nvPr>
            <p:ph type="title"/>
          </p:nvPr>
        </p:nvSpPr>
        <p:spPr/>
        <p:txBody>
          <a:bodyPr/>
          <a:lstStyle/>
          <a:p>
            <a:r>
              <a:rPr lang="en-US" altLang="en-US" b="1" dirty="0">
                <a:solidFill>
                  <a:srgbClr val="8E0000"/>
                </a:solidFill>
              </a:rPr>
              <a:t>Appeals</a:t>
            </a:r>
          </a:p>
        </p:txBody>
      </p:sp>
      <p:sp>
        <p:nvSpPr>
          <p:cNvPr id="96259" name="Content Placeholder 2">
            <a:extLst>
              <a:ext uri="{FF2B5EF4-FFF2-40B4-BE49-F238E27FC236}">
                <a16:creationId xmlns:a16="http://schemas.microsoft.com/office/drawing/2014/main" id="{8A311BAB-8EB9-15BC-82DC-1553479E002C}"/>
              </a:ext>
            </a:extLst>
          </p:cNvPr>
          <p:cNvSpPr>
            <a:spLocks noGrp="1" noChangeArrowheads="1"/>
          </p:cNvSpPr>
          <p:nvPr>
            <p:ph idx="1"/>
          </p:nvPr>
        </p:nvSpPr>
        <p:spPr/>
        <p:txBody>
          <a:bodyPr/>
          <a:lstStyle/>
          <a:p>
            <a:r>
              <a:rPr lang="en-US" altLang="en-US" sz="2800" dirty="0"/>
              <a:t>If an appeal is filed, ensure that the appeal decision-maker has no conflict or bias and receives all necessary documents</a:t>
            </a:r>
          </a:p>
          <a:p>
            <a:r>
              <a:rPr lang="en-US" altLang="en-US" sz="2800" dirty="0"/>
              <a:t>Monitor timelines and competition of that process and ensure that notices are sent to the parties</a:t>
            </a:r>
          </a:p>
          <a:p>
            <a:br>
              <a:rPr lang="en-US" altLang="en-US" sz="2800" dirty="0"/>
            </a:br>
            <a:endParaRPr lang="en-US" altLang="en-US" sz="2800" dirty="0"/>
          </a:p>
        </p:txBody>
      </p:sp>
    </p:spTree>
  </p:cSld>
  <p:clrMapOvr>
    <a:masterClrMapping/>
  </p:clrMapOvr>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A6E39-664A-EC79-BAE3-0ADB461D129E}"/>
              </a:ext>
            </a:extLst>
          </p:cNvPr>
          <p:cNvSpPr>
            <a:spLocks noGrp="1"/>
          </p:cNvSpPr>
          <p:nvPr>
            <p:ph type="title"/>
          </p:nvPr>
        </p:nvSpPr>
        <p:spPr/>
        <p:txBody>
          <a:bodyPr/>
          <a:lstStyle/>
          <a:p>
            <a:r>
              <a:rPr lang="en-US" altLang="en-US" b="1" dirty="0">
                <a:solidFill>
                  <a:srgbClr val="8E0000"/>
                </a:solidFill>
              </a:rPr>
              <a:t>Appeals</a:t>
            </a:r>
            <a:endParaRPr lang="en-US" dirty="0"/>
          </a:p>
        </p:txBody>
      </p:sp>
      <p:sp>
        <p:nvSpPr>
          <p:cNvPr id="3" name="Content Placeholder 2">
            <a:extLst>
              <a:ext uri="{FF2B5EF4-FFF2-40B4-BE49-F238E27FC236}">
                <a16:creationId xmlns:a16="http://schemas.microsoft.com/office/drawing/2014/main" id="{486D803B-96DE-7AAC-F915-28498070180D}"/>
              </a:ext>
            </a:extLst>
          </p:cNvPr>
          <p:cNvSpPr>
            <a:spLocks noGrp="1"/>
          </p:cNvSpPr>
          <p:nvPr>
            <p:ph idx="1"/>
          </p:nvPr>
        </p:nvSpPr>
        <p:spPr/>
        <p:txBody>
          <a:bodyPr/>
          <a:lstStyle/>
          <a:p>
            <a:r>
              <a:rPr lang="en-US" altLang="en-US" sz="2800" dirty="0"/>
              <a:t>The written determination on responsibility and sanctions, if applicable, are postponed until the decision on the appeal is sent to the parties.  §106.45(b)(7)(iii).</a:t>
            </a:r>
          </a:p>
          <a:p>
            <a:pPr lvl="1"/>
            <a:r>
              <a:rPr lang="en-US" altLang="en-US" dirty="0"/>
              <a:t>Keep supportive measures in place during appeal period to maintain status quo between the parties and ensure equal access to education.</a:t>
            </a:r>
          </a:p>
          <a:p>
            <a:pPr lvl="1"/>
            <a:r>
              <a:rPr lang="en-US" altLang="en-US" dirty="0"/>
              <a:t>Can revisit emergency removal if necessary.</a:t>
            </a:r>
            <a:br>
              <a:rPr lang="en-US" altLang="en-US" dirty="0"/>
            </a:br>
            <a:endParaRPr lang="en-US" altLang="en-US" dirty="0"/>
          </a:p>
          <a:p>
            <a:endParaRPr lang="en-US" dirty="0"/>
          </a:p>
        </p:txBody>
      </p:sp>
    </p:spTree>
    <p:extLst>
      <p:ext uri="{BB962C8B-B14F-4D97-AF65-F5344CB8AC3E}">
        <p14:creationId xmlns:p14="http://schemas.microsoft.com/office/powerpoint/2010/main" val="3404885281"/>
      </p:ext>
    </p:extLst>
  </p:cSld>
  <p:clrMapOvr>
    <a:masterClrMapping/>
  </p:clrMapOvr>
  <p:transition spd="slow">
    <p:fade/>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09B81-F37F-B6F8-68FE-7B1D576F56D3}"/>
              </a:ext>
            </a:extLst>
          </p:cNvPr>
          <p:cNvSpPr>
            <a:spLocks noGrp="1"/>
          </p:cNvSpPr>
          <p:nvPr>
            <p:ph type="title"/>
          </p:nvPr>
        </p:nvSpPr>
        <p:spPr/>
        <p:txBody>
          <a:bodyPr/>
          <a:lstStyle/>
          <a:p>
            <a:r>
              <a:rPr lang="en-US" dirty="0">
                <a:solidFill>
                  <a:srgbClr val="8E0000"/>
                </a:solidFill>
              </a:rPr>
              <a:t>Discipline/Appeal/SPED</a:t>
            </a:r>
          </a:p>
        </p:txBody>
      </p:sp>
      <p:sp>
        <p:nvSpPr>
          <p:cNvPr id="3" name="Content Placeholder 2">
            <a:extLst>
              <a:ext uri="{FF2B5EF4-FFF2-40B4-BE49-F238E27FC236}">
                <a16:creationId xmlns:a16="http://schemas.microsoft.com/office/drawing/2014/main" id="{FBFFBA5A-8D1F-3905-04C7-091DEAC78964}"/>
              </a:ext>
            </a:extLst>
          </p:cNvPr>
          <p:cNvSpPr>
            <a:spLocks noGrp="1"/>
          </p:cNvSpPr>
          <p:nvPr>
            <p:ph idx="1"/>
          </p:nvPr>
        </p:nvSpPr>
        <p:spPr/>
        <p:txBody>
          <a:bodyPr/>
          <a:lstStyle/>
          <a:p>
            <a:r>
              <a:rPr lang="en-US" dirty="0"/>
              <a:t>Reminder #1:  Unless the Respondent waives the appeal, let the time for appeal run before initiating discipline</a:t>
            </a:r>
          </a:p>
          <a:p>
            <a:r>
              <a:rPr lang="en-US" dirty="0"/>
              <a:t>Reminder #2:  If the Respondent has an IEP or 504, depending on the type or length of discipline, a MDR may be required</a:t>
            </a:r>
          </a:p>
          <a:p>
            <a:endParaRPr lang="en-US" dirty="0"/>
          </a:p>
        </p:txBody>
      </p:sp>
    </p:spTree>
    <p:extLst>
      <p:ext uri="{BB962C8B-B14F-4D97-AF65-F5344CB8AC3E}">
        <p14:creationId xmlns:p14="http://schemas.microsoft.com/office/powerpoint/2010/main" val="2439943954"/>
      </p:ext>
    </p:extLst>
  </p:cSld>
  <p:clrMapOvr>
    <a:masterClrMapping/>
  </p:clrMapOvr>
  <p:transition spd="slow">
    <p:fade/>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a:extLst>
              <a:ext uri="{FF2B5EF4-FFF2-40B4-BE49-F238E27FC236}">
                <a16:creationId xmlns:a16="http://schemas.microsoft.com/office/drawing/2014/main" id="{43ECFE73-F0E6-D3DA-A4E3-FAC16BC6B053}"/>
              </a:ext>
            </a:extLst>
          </p:cNvPr>
          <p:cNvSpPr>
            <a:spLocks noGrp="1" noChangeArrowheads="1"/>
          </p:cNvSpPr>
          <p:nvPr>
            <p:ph type="title"/>
          </p:nvPr>
        </p:nvSpPr>
        <p:spPr/>
        <p:txBody>
          <a:bodyPr/>
          <a:lstStyle/>
          <a:p>
            <a:r>
              <a:rPr lang="en-US" altLang="en-US" b="1">
                <a:solidFill>
                  <a:srgbClr val="8E0000"/>
                </a:solidFill>
              </a:rPr>
              <a:t>Records Retention</a:t>
            </a:r>
          </a:p>
        </p:txBody>
      </p:sp>
      <p:sp>
        <p:nvSpPr>
          <p:cNvPr id="97283" name="Content Placeholder 2">
            <a:extLst>
              <a:ext uri="{FF2B5EF4-FFF2-40B4-BE49-F238E27FC236}">
                <a16:creationId xmlns:a16="http://schemas.microsoft.com/office/drawing/2014/main" id="{E71B5E46-2878-434F-43FB-77758D0DB089}"/>
              </a:ext>
            </a:extLst>
          </p:cNvPr>
          <p:cNvSpPr>
            <a:spLocks noGrp="1" noChangeArrowheads="1"/>
          </p:cNvSpPr>
          <p:nvPr>
            <p:ph idx="1"/>
          </p:nvPr>
        </p:nvSpPr>
        <p:spPr/>
        <p:txBody>
          <a:bodyPr/>
          <a:lstStyle/>
          <a:p>
            <a:r>
              <a:rPr lang="en-US" altLang="en-US" dirty="0"/>
              <a:t>All records related to sexual harassment complaints must be maintained for a minimum of 7 years, including records that substantiate remedies and supportive measures</a:t>
            </a:r>
          </a:p>
          <a:p>
            <a:r>
              <a:rPr lang="en-US" altLang="en-US" dirty="0"/>
              <a:t>Title IX records retained separately and confidentially—not part of cum file</a:t>
            </a:r>
          </a:p>
          <a:p>
            <a:r>
              <a:rPr lang="en-US" altLang="en-US" dirty="0"/>
              <a:t>Training materials must be posted on the District’s website</a:t>
            </a:r>
          </a:p>
        </p:txBody>
      </p:sp>
    </p:spTree>
  </p:cSld>
  <p:clrMapOvr>
    <a:masterClrMapping/>
  </p:clrMapOvr>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03FF7-9459-8498-EFEF-3AAF3129879A}"/>
              </a:ext>
            </a:extLst>
          </p:cNvPr>
          <p:cNvSpPr>
            <a:spLocks noGrp="1"/>
          </p:cNvSpPr>
          <p:nvPr>
            <p:ph type="title"/>
          </p:nvPr>
        </p:nvSpPr>
        <p:spPr/>
        <p:txBody>
          <a:bodyPr/>
          <a:lstStyle/>
          <a:p>
            <a:r>
              <a:rPr lang="en-US" dirty="0">
                <a:solidFill>
                  <a:srgbClr val="8E0000"/>
                </a:solidFill>
              </a:rPr>
              <a:t>Discipline and IDEA/504</a:t>
            </a:r>
          </a:p>
        </p:txBody>
      </p:sp>
      <p:sp>
        <p:nvSpPr>
          <p:cNvPr id="3" name="Content Placeholder 2">
            <a:extLst>
              <a:ext uri="{FF2B5EF4-FFF2-40B4-BE49-F238E27FC236}">
                <a16:creationId xmlns:a16="http://schemas.microsoft.com/office/drawing/2014/main" id="{6DB13489-64F2-0226-3DBB-7F43C7F0998C}"/>
              </a:ext>
            </a:extLst>
          </p:cNvPr>
          <p:cNvSpPr>
            <a:spLocks noGrp="1"/>
          </p:cNvSpPr>
          <p:nvPr>
            <p:ph idx="1"/>
          </p:nvPr>
        </p:nvSpPr>
        <p:spPr/>
        <p:txBody>
          <a:bodyPr/>
          <a:lstStyle/>
          <a:p>
            <a:r>
              <a:rPr lang="en-US" dirty="0"/>
              <a:t>If discipline would effect a change in placement for more than 10 days (note prior discipline counts), a manifestation determination review (MDR) is required before discipline is imposed</a:t>
            </a:r>
          </a:p>
          <a:p>
            <a:r>
              <a:rPr lang="en-US" dirty="0"/>
              <a:t>MDR team can review decision and refer to review but do not make part of SPED records; consider NDA</a:t>
            </a:r>
          </a:p>
        </p:txBody>
      </p:sp>
    </p:spTree>
    <p:extLst>
      <p:ext uri="{BB962C8B-B14F-4D97-AF65-F5344CB8AC3E}">
        <p14:creationId xmlns:p14="http://schemas.microsoft.com/office/powerpoint/2010/main" val="2214647173"/>
      </p:ext>
    </p:extLst>
  </p:cSld>
  <p:clrMapOvr>
    <a:masterClrMapping/>
  </p:clrMapOvr>
  <p:transition spd="slow">
    <p:fade/>
  </p:transition>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9F400-2DEA-B578-4A22-CFAE4EAEA7CF}"/>
              </a:ext>
            </a:extLst>
          </p:cNvPr>
          <p:cNvSpPr>
            <a:spLocks noGrp="1"/>
          </p:cNvSpPr>
          <p:nvPr>
            <p:ph type="title"/>
          </p:nvPr>
        </p:nvSpPr>
        <p:spPr/>
        <p:txBody>
          <a:bodyPr/>
          <a:lstStyle/>
          <a:p>
            <a:r>
              <a:rPr lang="en-US" dirty="0">
                <a:solidFill>
                  <a:srgbClr val="8E0000"/>
                </a:solidFill>
              </a:rPr>
              <a:t>Documenting Discipline</a:t>
            </a:r>
          </a:p>
        </p:txBody>
      </p:sp>
      <p:sp>
        <p:nvSpPr>
          <p:cNvPr id="3" name="Content Placeholder 2">
            <a:extLst>
              <a:ext uri="{FF2B5EF4-FFF2-40B4-BE49-F238E27FC236}">
                <a16:creationId xmlns:a16="http://schemas.microsoft.com/office/drawing/2014/main" id="{E430ECCB-FBF7-6362-E612-2E7961AD0674}"/>
              </a:ext>
            </a:extLst>
          </p:cNvPr>
          <p:cNvSpPr>
            <a:spLocks noGrp="1"/>
          </p:cNvSpPr>
          <p:nvPr>
            <p:ph idx="1"/>
          </p:nvPr>
        </p:nvSpPr>
        <p:spPr/>
        <p:txBody>
          <a:bodyPr/>
          <a:lstStyle/>
          <a:p>
            <a:r>
              <a:rPr lang="en-US" dirty="0"/>
              <a:t>Document discipline with Governing Board policies</a:t>
            </a:r>
          </a:p>
          <a:p>
            <a:r>
              <a:rPr lang="en-US" dirty="0"/>
              <a:t>Title IX proceeding is confidential </a:t>
            </a:r>
          </a:p>
        </p:txBody>
      </p:sp>
    </p:spTree>
    <p:extLst>
      <p:ext uri="{BB962C8B-B14F-4D97-AF65-F5344CB8AC3E}">
        <p14:creationId xmlns:p14="http://schemas.microsoft.com/office/powerpoint/2010/main" val="1316107745"/>
      </p:ext>
    </p:extLst>
  </p:cSld>
  <p:clrMapOvr>
    <a:masterClrMapping/>
  </p:clrMapOvr>
  <p:transition spd="slow">
    <p:fade/>
  </p:transition>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a:extLst>
              <a:ext uri="{FF2B5EF4-FFF2-40B4-BE49-F238E27FC236}">
                <a16:creationId xmlns:a16="http://schemas.microsoft.com/office/drawing/2014/main" id="{ED82901C-127F-F84E-2F2D-A7E4216580DE}"/>
              </a:ext>
            </a:extLst>
          </p:cNvPr>
          <p:cNvSpPr>
            <a:spLocks noGrp="1" noChangeArrowheads="1"/>
          </p:cNvSpPr>
          <p:nvPr>
            <p:ph type="title"/>
          </p:nvPr>
        </p:nvSpPr>
        <p:spPr/>
        <p:txBody>
          <a:bodyPr/>
          <a:lstStyle/>
          <a:p>
            <a:r>
              <a:rPr lang="en-US" altLang="en-US" b="1">
                <a:solidFill>
                  <a:srgbClr val="8E0000"/>
                </a:solidFill>
              </a:rPr>
              <a:t>2024 Hot Topics</a:t>
            </a:r>
          </a:p>
        </p:txBody>
      </p:sp>
      <p:sp>
        <p:nvSpPr>
          <p:cNvPr id="98307" name="Content Placeholder 2">
            <a:extLst>
              <a:ext uri="{FF2B5EF4-FFF2-40B4-BE49-F238E27FC236}">
                <a16:creationId xmlns:a16="http://schemas.microsoft.com/office/drawing/2014/main" id="{6382B60D-46EE-4D63-D106-B41EA9A9134B}"/>
              </a:ext>
            </a:extLst>
          </p:cNvPr>
          <p:cNvSpPr>
            <a:spLocks noGrp="1" noChangeArrowheads="1"/>
          </p:cNvSpPr>
          <p:nvPr>
            <p:ph idx="1"/>
          </p:nvPr>
        </p:nvSpPr>
        <p:spPr/>
        <p:txBody>
          <a:bodyPr/>
          <a:lstStyle/>
          <a:p>
            <a:r>
              <a:rPr lang="en-US" altLang="en-US" dirty="0"/>
              <a:t>Transgender Student Support Plans</a:t>
            </a:r>
          </a:p>
          <a:p>
            <a:r>
              <a:rPr lang="en-US" altLang="en-US" dirty="0"/>
              <a:t>Locker Room/Bathroom Policies</a:t>
            </a:r>
          </a:p>
          <a:p>
            <a:r>
              <a:rPr lang="en-US" altLang="en-US" dirty="0"/>
              <a:t>Parent v. Student Pronouns</a:t>
            </a:r>
          </a:p>
        </p:txBody>
      </p:sp>
    </p:spTree>
  </p:cSld>
  <p:clrMapOvr>
    <a:masterClrMapping/>
  </p:clrMapOvr>
  <p:transition spd="slow">
    <p:fade/>
  </p:transition>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a:extLst>
              <a:ext uri="{FF2B5EF4-FFF2-40B4-BE49-F238E27FC236}">
                <a16:creationId xmlns:a16="http://schemas.microsoft.com/office/drawing/2014/main" id="{5733AAF7-63BB-03FD-78B1-64DB629F16FC}"/>
              </a:ext>
            </a:extLst>
          </p:cNvPr>
          <p:cNvSpPr>
            <a:spLocks noGrp="1" noChangeArrowheads="1"/>
          </p:cNvSpPr>
          <p:nvPr>
            <p:ph type="title"/>
          </p:nvPr>
        </p:nvSpPr>
        <p:spPr/>
        <p:txBody>
          <a:bodyPr/>
          <a:lstStyle/>
          <a:p>
            <a:r>
              <a:rPr lang="en-US" altLang="en-US" b="1">
                <a:solidFill>
                  <a:srgbClr val="8E0000"/>
                </a:solidFill>
              </a:rPr>
              <a:t>Proposed Rule</a:t>
            </a:r>
          </a:p>
        </p:txBody>
      </p:sp>
      <p:sp>
        <p:nvSpPr>
          <p:cNvPr id="99331" name="Content Placeholder 2">
            <a:extLst>
              <a:ext uri="{FF2B5EF4-FFF2-40B4-BE49-F238E27FC236}">
                <a16:creationId xmlns:a16="http://schemas.microsoft.com/office/drawing/2014/main" id="{E8DBDB0B-3C4A-B13E-593E-D6A5BBA39888}"/>
              </a:ext>
            </a:extLst>
          </p:cNvPr>
          <p:cNvSpPr>
            <a:spLocks noGrp="1" noChangeArrowheads="1"/>
          </p:cNvSpPr>
          <p:nvPr>
            <p:ph idx="1"/>
          </p:nvPr>
        </p:nvSpPr>
        <p:spPr/>
        <p:txBody>
          <a:bodyPr/>
          <a:lstStyle/>
          <a:p>
            <a:r>
              <a:rPr lang="en-US" altLang="en-US" sz="2800" dirty="0"/>
              <a:t>Schools must respond to all forms of sex-based harassment including harassment on the basis of sex, sex stereotypes, sex characteristics, sexual orientation, gender identity, as well as pregnancy or parenting status, and related conditions whether or not the harassment is sexual in nature.</a:t>
            </a:r>
          </a:p>
          <a:p>
            <a:endParaRPr lang="en-US" altLang="en-US" sz="2800" dirty="0"/>
          </a:p>
        </p:txBody>
      </p:sp>
    </p:spTree>
  </p:cSld>
  <p:clrMapOvr>
    <a:masterClrMapping/>
  </p:clrMapOvr>
  <p:transition/>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a:extLst>
              <a:ext uri="{FF2B5EF4-FFF2-40B4-BE49-F238E27FC236}">
                <a16:creationId xmlns:a16="http://schemas.microsoft.com/office/drawing/2014/main" id="{BDCD2110-318A-AEB0-4FEA-162BB09BB394}"/>
              </a:ext>
            </a:extLst>
          </p:cNvPr>
          <p:cNvSpPr>
            <a:spLocks noGrp="1" noChangeArrowheads="1"/>
          </p:cNvSpPr>
          <p:nvPr>
            <p:ph type="title"/>
          </p:nvPr>
        </p:nvSpPr>
        <p:spPr/>
        <p:txBody>
          <a:bodyPr/>
          <a:lstStyle/>
          <a:p>
            <a:r>
              <a:rPr lang="en-US" altLang="en-US" b="1">
                <a:solidFill>
                  <a:srgbClr val="8E0000"/>
                </a:solidFill>
              </a:rPr>
              <a:t>Hostile Environment (2020)</a:t>
            </a:r>
          </a:p>
        </p:txBody>
      </p:sp>
      <p:sp>
        <p:nvSpPr>
          <p:cNvPr id="100355" name="Content Placeholder 2">
            <a:extLst>
              <a:ext uri="{FF2B5EF4-FFF2-40B4-BE49-F238E27FC236}">
                <a16:creationId xmlns:a16="http://schemas.microsoft.com/office/drawing/2014/main" id="{4A6CEC55-0BCD-BD4E-F4F7-844D9D58804D}"/>
              </a:ext>
            </a:extLst>
          </p:cNvPr>
          <p:cNvSpPr>
            <a:spLocks noGrp="1" noChangeArrowheads="1"/>
          </p:cNvSpPr>
          <p:nvPr>
            <p:ph idx="1"/>
          </p:nvPr>
        </p:nvSpPr>
        <p:spPr>
          <a:xfrm>
            <a:off x="685800" y="1600200"/>
            <a:ext cx="7772400" cy="4495800"/>
          </a:xfrm>
        </p:spPr>
        <p:txBody>
          <a:bodyPr/>
          <a:lstStyle/>
          <a:p>
            <a:r>
              <a:rPr lang="en-US" altLang="en-US" sz="2800" dirty="0"/>
              <a:t>Proposed rules broaden definition of “hostile environment” harassment, so that it is consistent with the standard that existed prior to the 2020 rules.</a:t>
            </a:r>
          </a:p>
          <a:p>
            <a:endParaRPr lang="en-US" altLang="en-US" sz="2800" dirty="0"/>
          </a:p>
          <a:p>
            <a:r>
              <a:rPr lang="en-US" altLang="en-US" sz="2800" dirty="0"/>
              <a:t>Harassment is “sufficiently severe or pervasive” both “objectively and subjectively” such that it denies or limits a person’s ability to participate in or benefit from...the education program or activity.”</a:t>
            </a:r>
            <a:br>
              <a:rPr lang="en-US" altLang="en-US" sz="2000" dirty="0"/>
            </a:br>
            <a:endParaRPr lang="en-US" altLang="en-US" sz="2000" dirty="0"/>
          </a:p>
          <a:p>
            <a:endParaRPr lang="en-US" altLang="en-US" sz="2000" dirty="0"/>
          </a:p>
          <a:p>
            <a:endParaRPr lang="en-US" altLang="en-US" sz="2000" dirty="0"/>
          </a:p>
        </p:txBody>
      </p:sp>
    </p:spTree>
  </p:cSld>
  <p:clrMapOvr>
    <a:masterClrMapping/>
  </p:clrMapOvr>
  <p:transition/>
</p:sld>
</file>

<file path=ppt/theme/theme1.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8847</TotalTime>
  <Words>5084</Words>
  <Application>Microsoft Office PowerPoint</Application>
  <PresentationFormat>On-screen Show (4:3)</PresentationFormat>
  <Paragraphs>462</Paragraphs>
  <Slides>109</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109</vt:i4>
      </vt:variant>
    </vt:vector>
  </HeadingPairs>
  <TitlesOfParts>
    <vt:vector size="114" baseType="lpstr">
      <vt:lpstr>Arial</vt:lpstr>
      <vt:lpstr>Calibri</vt:lpstr>
      <vt:lpstr>Palatino Linotype</vt:lpstr>
      <vt:lpstr>Perpetua</vt:lpstr>
      <vt:lpstr>2_Default Design</vt:lpstr>
      <vt:lpstr>    Presented by:   Kathleen Brantingham &amp; Meghan Baka </vt:lpstr>
      <vt:lpstr>Introductions</vt:lpstr>
      <vt:lpstr>Title IX</vt:lpstr>
      <vt:lpstr>Title IX Coordinators</vt:lpstr>
      <vt:lpstr>Tips</vt:lpstr>
      <vt:lpstr>Reminder: District Liability</vt:lpstr>
      <vt:lpstr>What is Deliberate Indifference?</vt:lpstr>
      <vt:lpstr>Is it Deliberate Indifference?</vt:lpstr>
      <vt:lpstr>Is it Deliberate Indifference?</vt:lpstr>
      <vt:lpstr>Is it Deliberate Indifference?</vt:lpstr>
      <vt:lpstr>Is it Deliberate Indifference?</vt:lpstr>
      <vt:lpstr>Is it Deliberate Indifference?</vt:lpstr>
      <vt:lpstr>Is it Deliberate Indifference?</vt:lpstr>
      <vt:lpstr>Is it Deliberate Indifference?</vt:lpstr>
      <vt:lpstr>Title IX Coordinators</vt:lpstr>
      <vt:lpstr>Title IX Coordinators</vt:lpstr>
      <vt:lpstr>Title IX Coordinator</vt:lpstr>
      <vt:lpstr>Title IX Coordinator</vt:lpstr>
      <vt:lpstr>Title IX Coordinator</vt:lpstr>
      <vt:lpstr>Avoid bias and prejudgment</vt:lpstr>
      <vt:lpstr>Avoiding Bias is Critical to Implementing Regulations</vt:lpstr>
      <vt:lpstr>Avoiding Bias is Critical to Implementing Regulations</vt:lpstr>
      <vt:lpstr>Title IX Coordinator’s First step</vt:lpstr>
      <vt:lpstr>What is Notice?</vt:lpstr>
      <vt:lpstr>All Notice Triggers Responsibility</vt:lpstr>
      <vt:lpstr>Supportive Measures</vt:lpstr>
      <vt:lpstr>Examples of Loss of Equal Access</vt:lpstr>
      <vt:lpstr>Supportive Measures</vt:lpstr>
      <vt:lpstr>Examples of Supportive Measures</vt:lpstr>
      <vt:lpstr>Supportive Measures</vt:lpstr>
      <vt:lpstr>Supportive Measures</vt:lpstr>
      <vt:lpstr>Appropriate Supportive Measure?</vt:lpstr>
      <vt:lpstr>Appropriate Supportive Measure?</vt:lpstr>
      <vt:lpstr>Crafting an Appropriate Supportive Measure</vt:lpstr>
      <vt:lpstr>When Respondent is an Employee</vt:lpstr>
      <vt:lpstr>When Respondent is a Student</vt:lpstr>
      <vt:lpstr>Title ix coordinator’s second step</vt:lpstr>
      <vt:lpstr>Formal Complaint</vt:lpstr>
      <vt:lpstr>To Sign or Not To Sign</vt:lpstr>
      <vt:lpstr>To Sign or Not To Sign</vt:lpstr>
      <vt:lpstr>Should you File?</vt:lpstr>
      <vt:lpstr>Should you File?</vt:lpstr>
      <vt:lpstr>Should you File?</vt:lpstr>
      <vt:lpstr>PowerPoint Presentation</vt:lpstr>
      <vt:lpstr>Written Notice Requirements:  Formal Complaint</vt:lpstr>
      <vt:lpstr>Written Notice Requirements:  Formal Complaint</vt:lpstr>
      <vt:lpstr>Written Notice Requirements:  Formal Complaint</vt:lpstr>
      <vt:lpstr>Written Notice Requirements:  Formal Complaint</vt:lpstr>
      <vt:lpstr>Title IX coordinator’s third step</vt:lpstr>
      <vt:lpstr>Mandatory Dismissal of Formal Complaints</vt:lpstr>
      <vt:lpstr>Sexual Harassment</vt:lpstr>
      <vt:lpstr>Definition of Sexual Harassment</vt:lpstr>
      <vt:lpstr>Definition of Sexual Harassment: Element 1</vt:lpstr>
      <vt:lpstr>Is it Quid Pro Quo?</vt:lpstr>
      <vt:lpstr>Is it Quid Pro Quo?</vt:lpstr>
      <vt:lpstr>Definition of Sexual Harassment: Element 2</vt:lpstr>
      <vt:lpstr>Prong 2</vt:lpstr>
      <vt:lpstr>Prong 2</vt:lpstr>
      <vt:lpstr>Prong 2</vt:lpstr>
      <vt:lpstr>Does it rise to the level of Title IX?</vt:lpstr>
      <vt:lpstr>Does it rise to the level of Title IX?</vt:lpstr>
      <vt:lpstr>Title IX Coordinator Critical Role in Initial Fact Analysis</vt:lpstr>
      <vt:lpstr>Definition of Sexual Harassment: Element 3</vt:lpstr>
      <vt:lpstr>Element 3 Definitions</vt:lpstr>
      <vt:lpstr>Is it Sexual Assault?</vt:lpstr>
      <vt:lpstr>Dating Violence</vt:lpstr>
      <vt:lpstr>Domestic Violence</vt:lpstr>
      <vt:lpstr>Education Program or Activity</vt:lpstr>
      <vt:lpstr>Is It the Education Program or Activity?</vt:lpstr>
      <vt:lpstr>Against a Person in the United States</vt:lpstr>
      <vt:lpstr>Permissive Dismissal of Formal Complaints</vt:lpstr>
      <vt:lpstr>PowerPoint Presentation</vt:lpstr>
      <vt:lpstr>Title IX Coordinator - Assign Roles and Calendar Timelines</vt:lpstr>
      <vt:lpstr>Title IX Coordinator - Assign Roles and Calendar Timelines</vt:lpstr>
      <vt:lpstr>Title IX Coordinator - Assign Roles and Calendar Timelines</vt:lpstr>
      <vt:lpstr>Advise your Investigators to Plan, Plan, Plan</vt:lpstr>
      <vt:lpstr>Title IX coordinator’s Fourth step</vt:lpstr>
      <vt:lpstr>Informal Resolution</vt:lpstr>
      <vt:lpstr>Informal Resolution</vt:lpstr>
      <vt:lpstr>Informal Resolution</vt:lpstr>
      <vt:lpstr>Informal Resolution</vt:lpstr>
      <vt:lpstr>Informal Resolution</vt:lpstr>
      <vt:lpstr>Informal Resolution</vt:lpstr>
      <vt:lpstr>Title IX coordinator’s Fifth step</vt:lpstr>
      <vt:lpstr>Assignment to Investigator</vt:lpstr>
      <vt:lpstr>Title ix coordinator’s sixth step</vt:lpstr>
      <vt:lpstr>Remedies</vt:lpstr>
      <vt:lpstr>Appeals</vt:lpstr>
      <vt:lpstr>Appeals</vt:lpstr>
      <vt:lpstr>Appeals</vt:lpstr>
      <vt:lpstr>Appeals</vt:lpstr>
      <vt:lpstr>Appeals</vt:lpstr>
      <vt:lpstr>Discipline/Appeal/SPED</vt:lpstr>
      <vt:lpstr>Records Retention</vt:lpstr>
      <vt:lpstr>Discipline and IDEA/504</vt:lpstr>
      <vt:lpstr>Documenting Discipline</vt:lpstr>
      <vt:lpstr>2024 Hot Topics</vt:lpstr>
      <vt:lpstr>Proposed Rule</vt:lpstr>
      <vt:lpstr>Hostile Environment (2020)</vt:lpstr>
      <vt:lpstr>2024 Changes: Anticipated Scope and Procedures</vt:lpstr>
      <vt:lpstr>Procedures and Training</vt:lpstr>
      <vt:lpstr>Prevention</vt:lpstr>
      <vt:lpstr>Pregnant and Parenting Students  </vt:lpstr>
      <vt:lpstr>Pregnant and Parenting Students  </vt:lpstr>
      <vt:lpstr>LGBTQ+ Students </vt:lpstr>
      <vt:lpstr>LGBTQ+ Students </vt:lpstr>
      <vt:lpstr>Equal Opportunity Sports</vt:lpstr>
      <vt:lpstr>Questions?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A DISTRICT CAN AVOID  THE LONG, COSTLY REACH OF  THE OFFICE OF CIVIL RIGHTS:    Proactive Steps Every  District Should Take</dc:title>
  <dc:creator>prmolnar</dc:creator>
  <cp:lastModifiedBy>Meghan Baka</cp:lastModifiedBy>
  <cp:revision>194</cp:revision>
  <cp:lastPrinted>2024-01-15T15:18:12Z</cp:lastPrinted>
  <dcterms:created xsi:type="dcterms:W3CDTF">2011-08-29T17:44:22Z</dcterms:created>
  <dcterms:modified xsi:type="dcterms:W3CDTF">2024-02-02T18:16:54Z</dcterms:modified>
</cp:coreProperties>
</file>