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34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84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Gap at FHS Between</a:t>
            </a:r>
            <a:r>
              <a:rPr lang="en-US" baseline="0" dirty="0" smtClean="0"/>
              <a:t> Native American Students and Non-Native American Students Receiving a “C” or Higher Grade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Gap %</c:v>
                </c:pt>
              </c:strCache>
            </c:strRef>
          </c:tx>
          <c:spPr>
            <a:ln w="889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November</c:v>
                </c:pt>
                <c:pt idx="1">
                  <c:v>December</c:v>
                </c:pt>
                <c:pt idx="2">
                  <c:v>January</c:v>
                </c:pt>
                <c:pt idx="3">
                  <c:v>February</c:v>
                </c:pt>
                <c:pt idx="4">
                  <c:v>March</c:v>
                </c:pt>
                <c:pt idx="5">
                  <c:v>April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0.18</c:v>
                </c:pt>
                <c:pt idx="1">
                  <c:v>0.17</c:v>
                </c:pt>
                <c:pt idx="2">
                  <c:v>0.14000000000000001</c:v>
                </c:pt>
                <c:pt idx="3">
                  <c:v>0.11</c:v>
                </c:pt>
                <c:pt idx="4">
                  <c:v>0.16</c:v>
                </c:pt>
                <c:pt idx="5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53C-44BC-A3F1-E4F1A2D3BA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0780712"/>
        <c:axId val="390775464"/>
      </c:lineChart>
      <c:catAx>
        <c:axId val="39078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775464"/>
        <c:crosses val="autoZero"/>
        <c:auto val="1"/>
        <c:lblAlgn val="ctr"/>
        <c:lblOffset val="100"/>
        <c:noMultiLvlLbl val="0"/>
      </c:catAx>
      <c:valAx>
        <c:axId val="390775464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0780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Gap</a:t>
            </a:r>
            <a:r>
              <a:rPr lang="en-US" baseline="0" dirty="0" smtClean="0"/>
              <a:t> in Performance (%)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Percentage Gap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Sheet1!$B$1:$D$1</c:f>
              <c:strCache>
                <c:ptCount val="3"/>
                <c:pt idx="0">
                  <c:v>Science</c:v>
                </c:pt>
                <c:pt idx="1">
                  <c:v>English Language Arts</c:v>
                </c:pt>
                <c:pt idx="2">
                  <c:v>Math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0.02</c:v>
                </c:pt>
                <c:pt idx="1">
                  <c:v>0.04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99-410B-B44E-C27D66DDD2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24244200"/>
        <c:axId val="324246168"/>
      </c:barChart>
      <c:catAx>
        <c:axId val="32424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246168"/>
        <c:crosses val="autoZero"/>
        <c:auto val="1"/>
        <c:lblAlgn val="ctr"/>
        <c:lblOffset val="100"/>
        <c:noMultiLvlLbl val="0"/>
      </c:catAx>
      <c:valAx>
        <c:axId val="324246168"/>
        <c:scaling>
          <c:orientation val="minMax"/>
          <c:max val="0.2"/>
        </c:scaling>
        <c:delete val="0"/>
        <c:axPos val="l"/>
        <c:majorGridlines>
          <c:spPr>
            <a:ln w="6350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424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Gap in Performance (%)</a:t>
            </a:r>
            <a:endParaRPr lang="en-US" baseline="0" dirty="0" smtClean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All Students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</c:f>
              <c:strCache>
                <c:ptCount val="2"/>
                <c:pt idx="0">
                  <c:v>Star Reading</c:v>
                </c:pt>
                <c:pt idx="1">
                  <c:v>Star Math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0.02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9E-44DF-BE85-C7A2085EA8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2740904"/>
        <c:axId val="392739264"/>
      </c:barChart>
      <c:catAx>
        <c:axId val="392740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739264"/>
        <c:crosses val="autoZero"/>
        <c:auto val="1"/>
        <c:lblAlgn val="ctr"/>
        <c:lblOffset val="100"/>
        <c:noMultiLvlLbl val="0"/>
      </c:catAx>
      <c:valAx>
        <c:axId val="392739264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27409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Sheet1!$A$2:$A$3</c:f>
              <c:strCache>
                <c:ptCount val="2"/>
                <c:pt idx="0">
                  <c:v>Elementary</c:v>
                </c:pt>
                <c:pt idx="1">
                  <c:v>High School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0.01</c:v>
                </c:pt>
                <c:pt idx="1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B4-4E76-9142-14067F621A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1362256"/>
        <c:axId val="271359960"/>
      </c:barChart>
      <c:catAx>
        <c:axId val="27136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59960"/>
        <c:crosses val="autoZero"/>
        <c:auto val="1"/>
        <c:lblAlgn val="ctr"/>
        <c:lblOffset val="100"/>
        <c:noMultiLvlLbl val="0"/>
      </c:catAx>
      <c:valAx>
        <c:axId val="271359960"/>
        <c:scaling>
          <c:orientation val="minMax"/>
          <c:max val="0.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136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78ABE3C1-DBE1-495D-B57B-2849774B866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414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4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899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6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0578ACC-22D6-47C1-A373-4FD133E34F3C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72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E5A6C69-6797-4E8A-BF37-F2C3751466E9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1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82014A1-A632-4878-A0D3-F52BA7563730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49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830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D24A7AC-904D-4781-85BA-7D10C17ED021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87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357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363EFA5E-FA76-400D-B3DC-F0BA90E6D107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121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00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</p:sldLayoutIdLst>
  <p:hf sldNum="0" hdr="0" ftr="0" dt="0"/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Native American Gap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School Year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2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Analysis of Current School Year Efforts with Tutor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724182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9891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7-12</a:t>
            </a:r>
            <a:r>
              <a:rPr lang="en-US" baseline="30000" dirty="0" smtClean="0"/>
              <a:t>th</a:t>
            </a:r>
            <a:r>
              <a:rPr lang="en-US" dirty="0" smtClean="0"/>
              <a:t> Grade Galileo Testing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52832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6385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Elementary Star Testing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876566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527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Attendance Gap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214628"/>
              </p:ext>
            </p:extLst>
          </p:nvPr>
        </p:nvGraphicFramePr>
        <p:xfrm>
          <a:off x="5118100" y="803275"/>
          <a:ext cx="6281738" cy="5248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0680196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468</TotalTime>
  <Words>51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 Light</vt:lpstr>
      <vt:lpstr>Rockwell</vt:lpstr>
      <vt:lpstr>Wingdings</vt:lpstr>
      <vt:lpstr>Atlas</vt:lpstr>
      <vt:lpstr>Native American Gap Analysis</vt:lpstr>
      <vt:lpstr>Analysis of Current School Year Efforts with Tutor</vt:lpstr>
      <vt:lpstr>7-12th Grade Galileo Testing</vt:lpstr>
      <vt:lpstr>Elementary Star Testing</vt:lpstr>
      <vt:lpstr>Attendance Gap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Gap Analysis</dc:title>
  <dc:creator>Dorene Mudrow</dc:creator>
  <cp:lastModifiedBy>Dorene Mudrow</cp:lastModifiedBy>
  <cp:revision>12</cp:revision>
  <cp:lastPrinted>2021-05-11T16:33:29Z</cp:lastPrinted>
  <dcterms:created xsi:type="dcterms:W3CDTF">2021-05-06T19:11:11Z</dcterms:created>
  <dcterms:modified xsi:type="dcterms:W3CDTF">2021-05-11T22:13:53Z</dcterms:modified>
</cp:coreProperties>
</file>